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sldIdLst>
    <p:sldId id="256" r:id="rId2"/>
    <p:sldId id="300" r:id="rId3"/>
    <p:sldId id="276" r:id="rId4"/>
    <p:sldId id="277" r:id="rId5"/>
    <p:sldId id="286" r:id="rId6"/>
    <p:sldId id="264" r:id="rId7"/>
    <p:sldId id="278" r:id="rId8"/>
    <p:sldId id="282" r:id="rId9"/>
    <p:sldId id="291" r:id="rId10"/>
    <p:sldId id="280" r:id="rId11"/>
    <p:sldId id="284" r:id="rId12"/>
    <p:sldId id="268" r:id="rId13"/>
    <p:sldId id="271" r:id="rId14"/>
    <p:sldId id="285" r:id="rId15"/>
    <p:sldId id="260" r:id="rId16"/>
    <p:sldId id="302" r:id="rId17"/>
    <p:sldId id="303" r:id="rId18"/>
    <p:sldId id="304" r:id="rId19"/>
    <p:sldId id="306" r:id="rId20"/>
    <p:sldId id="309" r:id="rId21"/>
    <p:sldId id="308" r:id="rId22"/>
    <p:sldId id="25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F4B4E1-3620-AD42-A61D-AE69D349AB4F}">
          <p14:sldIdLst>
            <p14:sldId id="256"/>
            <p14:sldId id="300"/>
            <p14:sldId id="276"/>
            <p14:sldId id="277"/>
            <p14:sldId id="286"/>
            <p14:sldId id="264"/>
            <p14:sldId id="278"/>
            <p14:sldId id="282"/>
            <p14:sldId id="291"/>
            <p14:sldId id="280"/>
            <p14:sldId id="284"/>
            <p14:sldId id="268"/>
            <p14:sldId id="271"/>
            <p14:sldId id="285"/>
            <p14:sldId id="260"/>
            <p14:sldId id="302"/>
            <p14:sldId id="303"/>
            <p14:sldId id="304"/>
          </p14:sldIdLst>
        </p14:section>
        <p14:section name="Analysis" id="{5AB452CB-2916-304C-B2B6-DACF5D71BCBC}">
          <p14:sldIdLst>
            <p14:sldId id="306"/>
            <p14:sldId id="309"/>
            <p14:sldId id="30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245"/>
    <a:srgbClr val="CE4A35"/>
    <a:srgbClr val="E70088"/>
    <a:srgbClr val="1F94EE"/>
    <a:srgbClr val="FF8901"/>
    <a:srgbClr val="F34852"/>
    <a:srgbClr val="4478AB"/>
    <a:srgbClr val="FEFFFF"/>
    <a:srgbClr val="F8F6F6"/>
    <a:srgbClr val="130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970"/>
  </p:normalViewPr>
  <p:slideViewPr>
    <p:cSldViewPr snapToGrid="0" snapToObjects="1">
      <p:cViewPr varScale="1">
        <p:scale>
          <a:sx n="90" d="100"/>
          <a:sy n="90" d="100"/>
        </p:scale>
        <p:origin x="232" y="744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9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9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9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12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9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9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68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5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5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2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91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99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2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1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700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1.png"/><Relationship Id="rId5" Type="http://schemas.openxmlformats.org/officeDocument/2006/relationships/image" Target="../media/image36.png"/><Relationship Id="rId10" Type="http://schemas.openxmlformats.org/officeDocument/2006/relationships/image" Target="../media/image60.svg"/><Relationship Id="rId4" Type="http://schemas.openxmlformats.org/officeDocument/2006/relationships/image" Target="../media/image33.sv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Relationship Id="rId9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svg"/><Relationship Id="rId7" Type="http://schemas.openxmlformats.org/officeDocument/2006/relationships/image" Target="../media/image9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3.svg"/><Relationship Id="rId7" Type="http://schemas.openxmlformats.org/officeDocument/2006/relationships/image" Target="../media/image5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94.png"/><Relationship Id="rId3" Type="http://schemas.openxmlformats.org/officeDocument/2006/relationships/image" Target="../media/image32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65.png"/><Relationship Id="rId5" Type="http://schemas.openxmlformats.org/officeDocument/2006/relationships/image" Target="../media/image36.png"/><Relationship Id="rId10" Type="http://schemas.openxmlformats.org/officeDocument/2006/relationships/image" Target="../media/image60.svg"/><Relationship Id="rId4" Type="http://schemas.openxmlformats.org/officeDocument/2006/relationships/image" Target="../media/image33.svg"/><Relationship Id="rId9" Type="http://schemas.openxmlformats.org/officeDocument/2006/relationships/image" Target="../media/image59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39.svg"/><Relationship Id="rId5" Type="http://schemas.openxmlformats.org/officeDocument/2006/relationships/image" Target="../media/image34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3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11" Type="http://schemas.openxmlformats.org/officeDocument/2006/relationships/image" Target="../media/image50.svg"/><Relationship Id="rId5" Type="http://schemas.openxmlformats.org/officeDocument/2006/relationships/image" Target="../media/image23.png"/><Relationship Id="rId10" Type="http://schemas.openxmlformats.org/officeDocument/2006/relationships/image" Target="../media/image49.png"/><Relationship Id="rId4" Type="http://schemas.openxmlformats.org/officeDocument/2006/relationships/image" Target="../media/image26.sv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3.png"/><Relationship Id="rId7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11" Type="http://schemas.openxmlformats.org/officeDocument/2006/relationships/image" Target="../media/image55.svg"/><Relationship Id="rId5" Type="http://schemas.openxmlformats.org/officeDocument/2006/relationships/image" Target="../media/image27.png"/><Relationship Id="rId10" Type="http://schemas.openxmlformats.org/officeDocument/2006/relationships/image" Target="../media/image54.png"/><Relationship Id="rId4" Type="http://schemas.openxmlformats.org/officeDocument/2006/relationships/image" Target="../media/image14.sv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CBE3-52C9-FC4F-B737-4AD02E0AD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6099" y="83831"/>
            <a:ext cx="5808287" cy="428625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sz="2800" dirty="0" err="1">
                <a:solidFill>
                  <a:schemeClr val="tx1"/>
                </a:solidFill>
              </a:rPr>
              <a:t>Azin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Vahanian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Harshal Vaza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Garima Sharma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err="1">
                <a:solidFill>
                  <a:schemeClr val="tx1"/>
                </a:solidFill>
              </a:rPr>
              <a:t>Yichen</a:t>
            </a:r>
            <a:r>
              <a:rPr lang="en-US" sz="2800" dirty="0">
                <a:solidFill>
                  <a:schemeClr val="tx1"/>
                </a:solidFill>
              </a:rPr>
              <a:t> Yao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B48E2-8EA2-1B46-9E72-EF18D8B3B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285206"/>
          </a:xfrm>
        </p:spPr>
        <p:txBody>
          <a:bodyPr>
            <a:normAutofit/>
          </a:bodyPr>
          <a:lstStyle/>
          <a:p>
            <a:r>
              <a:rPr lang="en-US" b="1" dirty="0"/>
              <a:t>BANA 273: Final Group Project</a:t>
            </a:r>
          </a:p>
          <a:p>
            <a:r>
              <a:rPr lang="en-US" b="1" dirty="0"/>
              <a:t>Machine Learning</a:t>
            </a:r>
          </a:p>
          <a:p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D99CEC-3FDC-9646-8E36-826CCB6D7ED4}"/>
              </a:ext>
            </a:extLst>
          </p:cNvPr>
          <p:cNvSpPr/>
          <p:nvPr/>
        </p:nvSpPr>
        <p:spPr>
          <a:xfrm>
            <a:off x="8985979" y="269569"/>
            <a:ext cx="1294324" cy="1231625"/>
          </a:xfrm>
          <a:prstGeom prst="roundRect">
            <a:avLst/>
          </a:prstGeom>
          <a:blipFill dpi="0" rotWithShape="1">
            <a:blip r:embed="rId2"/>
            <a:srcRect/>
            <a:stretch>
              <a:fillRect t="1000" b="-43000"/>
            </a:stretch>
          </a:blipFill>
          <a:effectLst>
            <a:glow rad="63500">
              <a:srgbClr val="FF40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51B826C-8D8D-4E43-9164-1719EE4662DB}"/>
              </a:ext>
            </a:extLst>
          </p:cNvPr>
          <p:cNvSpPr/>
          <p:nvPr/>
        </p:nvSpPr>
        <p:spPr>
          <a:xfrm>
            <a:off x="10609963" y="1302565"/>
            <a:ext cx="1280160" cy="1231625"/>
          </a:xfrm>
          <a:prstGeom prst="roundRect">
            <a:avLst/>
          </a:prstGeom>
          <a:blipFill dpi="0" rotWithShape="1">
            <a:blip r:embed="rId3"/>
            <a:srcRect/>
            <a:stretch>
              <a:fillRect l="-21429" t="-24243" r="-35715" b="-113335"/>
            </a:stretch>
          </a:blipFill>
          <a:effectLst>
            <a:glow rad="63500">
              <a:srgbClr val="FF40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6ACE87-B787-4247-ACDD-6F95248973D5}"/>
              </a:ext>
            </a:extLst>
          </p:cNvPr>
          <p:cNvSpPr/>
          <p:nvPr/>
        </p:nvSpPr>
        <p:spPr>
          <a:xfrm>
            <a:off x="8985979" y="2299204"/>
            <a:ext cx="1294324" cy="1280160"/>
          </a:xfrm>
          <a:prstGeom prst="roundRect">
            <a:avLst/>
          </a:prstGeom>
          <a:blipFill dpi="0" rotWithShape="1">
            <a:blip r:embed="rId4"/>
            <a:srcRect/>
            <a:stretch>
              <a:fillRect l="-31244" t="-42857" r="-38309" b="-85715"/>
            </a:stretch>
          </a:blipFill>
          <a:effectLst>
            <a:glow rad="63500">
              <a:srgbClr val="FF40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2BF259D-472C-BB42-A2D8-0C6603B764FD}"/>
              </a:ext>
            </a:extLst>
          </p:cNvPr>
          <p:cNvSpPr/>
          <p:nvPr/>
        </p:nvSpPr>
        <p:spPr>
          <a:xfrm>
            <a:off x="10595799" y="3452722"/>
            <a:ext cx="1294324" cy="1231625"/>
          </a:xfrm>
          <a:prstGeom prst="roundRect">
            <a:avLst/>
          </a:prstGeom>
          <a:blipFill dpi="0" rotWithShape="1">
            <a:blip r:embed="rId5"/>
            <a:srcRect/>
            <a:stretch>
              <a:fillRect l="-24179" t="-13106" r="-10049" b="-87352"/>
            </a:stretch>
          </a:blipFill>
          <a:effectLst>
            <a:glow rad="63500">
              <a:srgbClr val="FF40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BE2CE65-3AEA-4A4E-B308-E9E5638A4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29" y="2851665"/>
            <a:ext cx="5573714" cy="2558841"/>
          </a:xfrm>
          <a:prstGeom prst="rect">
            <a:avLst/>
          </a:prstGeom>
          <a:effectLst>
            <a:glow rad="50800">
              <a:srgbClr val="FF40FF"/>
            </a:glow>
          </a:effectLst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B2651FC-3437-6D40-BD59-CEB1DCD08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8621" y="-392040"/>
            <a:ext cx="5573714" cy="2558841"/>
          </a:xfrm>
          <a:prstGeom prst="rect">
            <a:avLst/>
          </a:prstGeom>
          <a:effectLst>
            <a:glow rad="50800">
              <a:srgbClr val="FF40FF"/>
            </a:glow>
          </a:effectLst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E0E38453-72A7-2447-86D3-BB4BDF370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23" y="1157456"/>
            <a:ext cx="5752676" cy="264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6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iped Right Arrow 4">
            <a:extLst>
              <a:ext uri="{FF2B5EF4-FFF2-40B4-BE49-F238E27FC236}">
                <a16:creationId xmlns:a16="http://schemas.microsoft.com/office/drawing/2014/main" id="{6BF6577E-10DD-B440-8D09-C8B4FA6CFF39}"/>
              </a:ext>
            </a:extLst>
          </p:cNvPr>
          <p:cNvSpPr/>
          <p:nvPr/>
        </p:nvSpPr>
        <p:spPr>
          <a:xfrm>
            <a:off x="4938714" y="2671763"/>
            <a:ext cx="2190750" cy="5429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A08B3F7E-AD67-3049-9B93-2CF75AE0DCDB}"/>
              </a:ext>
            </a:extLst>
          </p:cNvPr>
          <p:cNvSpPr/>
          <p:nvPr/>
        </p:nvSpPr>
        <p:spPr>
          <a:xfrm>
            <a:off x="4883718" y="4986339"/>
            <a:ext cx="2245746" cy="5429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5D75E38C-63ED-A14D-BCB2-1067F20507D1}"/>
              </a:ext>
            </a:extLst>
          </p:cNvPr>
          <p:cNvSpPr/>
          <p:nvPr/>
        </p:nvSpPr>
        <p:spPr>
          <a:xfrm>
            <a:off x="4938715" y="3798626"/>
            <a:ext cx="2192430" cy="542925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B5B70C-4648-664C-B3E9-AE098C82B05C}"/>
              </a:ext>
            </a:extLst>
          </p:cNvPr>
          <p:cNvSpPr/>
          <p:nvPr/>
        </p:nvSpPr>
        <p:spPr>
          <a:xfrm>
            <a:off x="271083" y="1634961"/>
            <a:ext cx="4767257" cy="47741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DF1A3E9-06FD-7A46-90C7-057A90E1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398" y="5966546"/>
            <a:ext cx="2190751" cy="1005754"/>
          </a:xfrm>
          <a:prstGeom prst="rect">
            <a:avLst/>
          </a:prstGeom>
        </p:spPr>
      </p:pic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33FD9FBE-EB89-4741-9343-D4C685E35D39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68DEA4D-63F6-3749-B057-097475E5CA72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8CDDB3BF-0FC4-204D-A5CA-4E16FBB64BB7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D2FAA526-314C-8F47-8070-E3AFE9F10423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48F130BF-6BA0-0641-B01E-089288E8BDA3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7193CF-9ADA-004B-9562-93DBBC01FF10}"/>
              </a:ext>
            </a:extLst>
          </p:cNvPr>
          <p:cNvSpPr txBox="1"/>
          <p:nvPr/>
        </p:nvSpPr>
        <p:spPr>
          <a:xfrm>
            <a:off x="152399" y="584746"/>
            <a:ext cx="43481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Class Variable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2D0CDD7C-6C09-5B4E-8625-EA208EAC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273" y="5987910"/>
            <a:ext cx="2388880" cy="1096713"/>
          </a:xfrm>
          <a:prstGeom prst="rect">
            <a:avLst/>
          </a:prstGeom>
          <a:effectLst/>
        </p:spPr>
      </p:pic>
      <p:pic>
        <p:nvPicPr>
          <p:cNvPr id="42" name="Content Placeholder 7" descr="Muscular arm with solid fill">
            <a:extLst>
              <a:ext uri="{FF2B5EF4-FFF2-40B4-BE49-F238E27FC236}">
                <a16:creationId xmlns:a16="http://schemas.microsoft.com/office/drawing/2014/main" id="{3F739FF1-308A-804B-8BF9-C660CF5FD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3047" y="448893"/>
            <a:ext cx="905294" cy="90529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A639548-0C09-3947-8CB3-51D6E37B2208}"/>
              </a:ext>
            </a:extLst>
          </p:cNvPr>
          <p:cNvSpPr/>
          <p:nvPr/>
        </p:nvSpPr>
        <p:spPr>
          <a:xfrm>
            <a:off x="5681263" y="2302259"/>
            <a:ext cx="45719" cy="345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587926-EFD1-B94D-A3F4-4688D08C0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06" y="1948246"/>
            <a:ext cx="4182246" cy="41624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773107-6BD1-7C4A-8169-6C5260005D67}"/>
              </a:ext>
            </a:extLst>
          </p:cNvPr>
          <p:cNvSpPr txBox="1"/>
          <p:nvPr/>
        </p:nvSpPr>
        <p:spPr>
          <a:xfrm>
            <a:off x="7578029" y="2589282"/>
            <a:ext cx="1589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Fit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6BFF0F-3958-2645-AEDD-7F0F55A30DD8}"/>
              </a:ext>
            </a:extLst>
          </p:cNvPr>
          <p:cNvSpPr txBox="1"/>
          <p:nvPr/>
        </p:nvSpPr>
        <p:spPr>
          <a:xfrm>
            <a:off x="7578028" y="4903858"/>
            <a:ext cx="1589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Thin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75DDBA-BEDC-654A-8707-A851FF54EB55}"/>
              </a:ext>
            </a:extLst>
          </p:cNvPr>
          <p:cNvSpPr txBox="1"/>
          <p:nvPr/>
        </p:nvSpPr>
        <p:spPr>
          <a:xfrm>
            <a:off x="7578027" y="3675515"/>
            <a:ext cx="3634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Overweight</a:t>
            </a:r>
          </a:p>
        </p:txBody>
      </p:sp>
    </p:spTree>
    <p:extLst>
      <p:ext uri="{BB962C8B-B14F-4D97-AF65-F5344CB8AC3E}">
        <p14:creationId xmlns:p14="http://schemas.microsoft.com/office/powerpoint/2010/main" val="221466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DF1A3E9-06FD-7A46-90C7-057A90E1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398" y="5966546"/>
            <a:ext cx="2190751" cy="10057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2999A-F265-5442-B904-0EA22F2F51A2}"/>
              </a:ext>
            </a:extLst>
          </p:cNvPr>
          <p:cNvSpPr txBox="1"/>
          <p:nvPr/>
        </p:nvSpPr>
        <p:spPr>
          <a:xfrm>
            <a:off x="981075" y="2252663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33FD9FBE-EB89-4741-9343-D4C685E35D39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68DEA4D-63F6-3749-B057-097475E5CA72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8CDDB3BF-0FC4-204D-A5CA-4E16FBB64BB7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D2FAA526-314C-8F47-8070-E3AFE9F10423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48F130BF-6BA0-0641-B01E-089288E8BDA3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E825FE2-2349-6744-A4CC-78D1365A4354}"/>
              </a:ext>
            </a:extLst>
          </p:cNvPr>
          <p:cNvSpPr txBox="1">
            <a:spLocks/>
          </p:cNvSpPr>
          <p:nvPr/>
        </p:nvSpPr>
        <p:spPr>
          <a:xfrm>
            <a:off x="4792278" y="2174875"/>
            <a:ext cx="303161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0C1D81DE-72EC-B54A-9BA4-B7C169A2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600" y="2715312"/>
            <a:ext cx="3629837" cy="107213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3" name="Picture 62" descr="Logo&#10;&#10;Description automatically generated">
            <a:extLst>
              <a:ext uri="{FF2B5EF4-FFF2-40B4-BE49-F238E27FC236}">
                <a16:creationId xmlns:a16="http://schemas.microsoft.com/office/drawing/2014/main" id="{F169477D-5E86-D24E-A8FC-25BE2C874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27" y="4523923"/>
            <a:ext cx="1831091" cy="730980"/>
          </a:xfrm>
          <a:prstGeom prst="rect">
            <a:avLst/>
          </a:prstGeom>
        </p:spPr>
      </p:pic>
      <p:pic>
        <p:nvPicPr>
          <p:cNvPr id="64" name="Picture 63" descr="Logo, company name&#10;&#10;Description automatically generated">
            <a:extLst>
              <a:ext uri="{FF2B5EF4-FFF2-40B4-BE49-F238E27FC236}">
                <a16:creationId xmlns:a16="http://schemas.microsoft.com/office/drawing/2014/main" id="{6A67B01D-94C8-0D49-B0BD-1015FCE29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601" y="3880457"/>
            <a:ext cx="1812344" cy="73097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A7584B8-3081-9E42-9E57-319EB4338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5600" y="5337733"/>
            <a:ext cx="1911545" cy="458771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B9A9FEC5-DF13-044B-BC7A-AD1EABA70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348" y="6004075"/>
            <a:ext cx="1666448" cy="478125"/>
          </a:xfrm>
          <a:prstGeom prst="rect">
            <a:avLst/>
          </a:prstGeom>
        </p:spPr>
      </p:pic>
      <p:pic>
        <p:nvPicPr>
          <p:cNvPr id="67" name="Picture 66" descr="A picture containing circle&#10;&#10;Description automatically generated">
            <a:extLst>
              <a:ext uri="{FF2B5EF4-FFF2-40B4-BE49-F238E27FC236}">
                <a16:creationId xmlns:a16="http://schemas.microsoft.com/office/drawing/2014/main" id="{FF947DDB-11F2-B345-9AA3-6291A279C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7239" y="4017418"/>
            <a:ext cx="1372261" cy="7387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CA6538-B20A-4847-A5A8-9A64B94341F6}"/>
              </a:ext>
            </a:extLst>
          </p:cNvPr>
          <p:cNvSpPr txBox="1"/>
          <p:nvPr/>
        </p:nvSpPr>
        <p:spPr>
          <a:xfrm>
            <a:off x="981075" y="2252663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52BB425-56B2-F341-96A4-1CEAD1297B16}"/>
              </a:ext>
            </a:extLst>
          </p:cNvPr>
          <p:cNvSpPr txBox="1">
            <a:spLocks/>
          </p:cNvSpPr>
          <p:nvPr/>
        </p:nvSpPr>
        <p:spPr>
          <a:xfrm>
            <a:off x="4792278" y="2174875"/>
            <a:ext cx="303161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3EEA64F-CA0B-9046-B8C3-ED32C9EECC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7982" y="658726"/>
            <a:ext cx="2705395" cy="6492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27193CF-9ADA-004B-9562-93DBBC01FF10}"/>
              </a:ext>
            </a:extLst>
          </p:cNvPr>
          <p:cNvSpPr txBox="1"/>
          <p:nvPr/>
        </p:nvSpPr>
        <p:spPr>
          <a:xfrm>
            <a:off x="152399" y="584746"/>
            <a:ext cx="43481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Visualization</a:t>
            </a:r>
          </a:p>
        </p:txBody>
      </p:sp>
      <p:pic>
        <p:nvPicPr>
          <p:cNvPr id="33" name="Picture 32" descr="Chart, bar chart, histogram&#10;&#10;Description automatically generated">
            <a:extLst>
              <a:ext uri="{FF2B5EF4-FFF2-40B4-BE49-F238E27FC236}">
                <a16:creationId xmlns:a16="http://schemas.microsoft.com/office/drawing/2014/main" id="{B3BB992A-8B72-7242-B325-2C3AC52148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600" y="1966167"/>
            <a:ext cx="10545179" cy="4779905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3EAAC682-62AD-364B-8DF9-F0D07FEF61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1273" y="5987910"/>
            <a:ext cx="2388880" cy="10967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57314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2ADE4E4-7DD5-7A46-B6D3-595D9CB03B71}"/>
              </a:ext>
            </a:extLst>
          </p:cNvPr>
          <p:cNvSpPr txBox="1">
            <a:spLocks/>
          </p:cNvSpPr>
          <p:nvPr/>
        </p:nvSpPr>
        <p:spPr>
          <a:xfrm>
            <a:off x="814728" y="2174875"/>
            <a:ext cx="302885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D7FC04B-269E-C242-A50B-A2D9A59EFB38}"/>
              </a:ext>
            </a:extLst>
          </p:cNvPr>
          <p:cNvSpPr txBox="1">
            <a:spLocks/>
          </p:cNvSpPr>
          <p:nvPr/>
        </p:nvSpPr>
        <p:spPr>
          <a:xfrm>
            <a:off x="814729" y="2751138"/>
            <a:ext cx="3028858" cy="31099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E77AD15-A585-D449-9E04-B0853CFB126B}"/>
              </a:ext>
            </a:extLst>
          </p:cNvPr>
          <p:cNvSpPr txBox="1">
            <a:spLocks/>
          </p:cNvSpPr>
          <p:nvPr/>
        </p:nvSpPr>
        <p:spPr>
          <a:xfrm>
            <a:off x="8772586" y="2174875"/>
            <a:ext cx="303161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FA76F4EC-614F-D845-BC93-04DCEE09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1" y="1526069"/>
            <a:ext cx="10972714" cy="521609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17B3B96F-ACCE-094B-8213-BA64063F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273" y="5987910"/>
            <a:ext cx="2388880" cy="1096713"/>
          </a:xfrm>
          <a:prstGeom prst="rect">
            <a:avLst/>
          </a:prstGeom>
          <a:effectLst/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2F48F05-842F-644B-B166-18E43121E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2408" y="760567"/>
            <a:ext cx="2681795" cy="769441"/>
          </a:xfrm>
          <a:prstGeom prst="rect">
            <a:avLst/>
          </a:prstGeom>
        </p:spPr>
      </p:pic>
      <p:sp>
        <p:nvSpPr>
          <p:cNvPr id="14" name="Round Diagonal Corner Rectangle 13">
            <a:extLst>
              <a:ext uri="{FF2B5EF4-FFF2-40B4-BE49-F238E27FC236}">
                <a16:creationId xmlns:a16="http://schemas.microsoft.com/office/drawing/2014/main" id="{5D283F05-FA2B-D14B-831C-32A53AD91AD5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16" name="Round Diagonal Corner Rectangle 15">
            <a:extLst>
              <a:ext uri="{FF2B5EF4-FFF2-40B4-BE49-F238E27FC236}">
                <a16:creationId xmlns:a16="http://schemas.microsoft.com/office/drawing/2014/main" id="{A4D1619A-2B0D-8E46-85A5-F4015078CCFE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1D45020A-023C-6343-A895-3BDD17CBC60D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9" name="Round Diagonal Corner Rectangle 18">
            <a:extLst>
              <a:ext uri="{FF2B5EF4-FFF2-40B4-BE49-F238E27FC236}">
                <a16:creationId xmlns:a16="http://schemas.microsoft.com/office/drawing/2014/main" id="{ADC655DF-B2E7-7A4D-851A-9042407DAB61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21" name="Round Diagonal Corner Rectangle 20">
            <a:extLst>
              <a:ext uri="{FF2B5EF4-FFF2-40B4-BE49-F238E27FC236}">
                <a16:creationId xmlns:a16="http://schemas.microsoft.com/office/drawing/2014/main" id="{CA4D7FDD-7759-F24B-BFB9-A0618B70CE93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9F7ADD-DE67-454B-9236-BDE8928ECF6B}"/>
              </a:ext>
            </a:extLst>
          </p:cNvPr>
          <p:cNvSpPr txBox="1"/>
          <p:nvPr/>
        </p:nvSpPr>
        <p:spPr>
          <a:xfrm>
            <a:off x="155075" y="455091"/>
            <a:ext cx="43481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9164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2ADE4E4-7DD5-7A46-B6D3-595D9CB03B71}"/>
              </a:ext>
            </a:extLst>
          </p:cNvPr>
          <p:cNvSpPr txBox="1">
            <a:spLocks/>
          </p:cNvSpPr>
          <p:nvPr/>
        </p:nvSpPr>
        <p:spPr>
          <a:xfrm>
            <a:off x="0" y="2174875"/>
            <a:ext cx="302885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D7FC04B-269E-C242-A50B-A2D9A59EFB38}"/>
              </a:ext>
            </a:extLst>
          </p:cNvPr>
          <p:cNvSpPr txBox="1">
            <a:spLocks/>
          </p:cNvSpPr>
          <p:nvPr/>
        </p:nvSpPr>
        <p:spPr>
          <a:xfrm>
            <a:off x="1" y="2751138"/>
            <a:ext cx="3028858" cy="31099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E77AD15-A585-D449-9E04-B0853CFB126B}"/>
              </a:ext>
            </a:extLst>
          </p:cNvPr>
          <p:cNvSpPr txBox="1">
            <a:spLocks/>
          </p:cNvSpPr>
          <p:nvPr/>
        </p:nvSpPr>
        <p:spPr>
          <a:xfrm>
            <a:off x="8772586" y="2174875"/>
            <a:ext cx="303161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2AB5B45A-E180-314B-8B85-EF91E974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37" y="1499744"/>
            <a:ext cx="6753096" cy="45068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E7EF39-8DD8-A140-BFDD-87FAD1707AAE}"/>
              </a:ext>
            </a:extLst>
          </p:cNvPr>
          <p:cNvSpPr/>
          <p:nvPr/>
        </p:nvSpPr>
        <p:spPr>
          <a:xfrm>
            <a:off x="4442371" y="2598003"/>
            <a:ext cx="33072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33.5%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61AB5E-C73C-1C48-9B4F-E45F0AABA432}"/>
              </a:ext>
            </a:extLst>
          </p:cNvPr>
          <p:cNvSpPr/>
          <p:nvPr/>
        </p:nvSpPr>
        <p:spPr>
          <a:xfrm>
            <a:off x="2580132" y="4027197"/>
            <a:ext cx="33072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Overweight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52.1%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921FB1-8EE5-7A43-AC55-9E3DF09AEA91}"/>
              </a:ext>
            </a:extLst>
          </p:cNvPr>
          <p:cNvSpPr/>
          <p:nvPr/>
        </p:nvSpPr>
        <p:spPr>
          <a:xfrm>
            <a:off x="2749517" y="1964034"/>
            <a:ext cx="33072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14.4%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36482E-359D-3247-8467-643AF71D357C}"/>
              </a:ext>
            </a:extLst>
          </p:cNvPr>
          <p:cNvSpPr/>
          <p:nvPr/>
        </p:nvSpPr>
        <p:spPr>
          <a:xfrm>
            <a:off x="8439366" y="1980503"/>
            <a:ext cx="45719" cy="345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4F2CC5-914B-3749-8E7F-38CBC1D38F53}"/>
              </a:ext>
            </a:extLst>
          </p:cNvPr>
          <p:cNvSpPr txBox="1"/>
          <p:nvPr/>
        </p:nvSpPr>
        <p:spPr>
          <a:xfrm>
            <a:off x="8836053" y="1980503"/>
            <a:ext cx="30292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Users that are smokers also mark overweight over half the time</a:t>
            </a: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6A2095B-FCB5-554C-A8FC-6F183088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273" y="5987910"/>
            <a:ext cx="2388880" cy="1096713"/>
          </a:xfrm>
          <a:prstGeom prst="rect">
            <a:avLst/>
          </a:prstGeom>
          <a:effectLst/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532DF94-3085-E74B-83A4-B76894164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030" y="650476"/>
            <a:ext cx="3526858" cy="739215"/>
          </a:xfrm>
          <a:prstGeom prst="rect">
            <a:avLst/>
          </a:prstGeom>
        </p:spPr>
      </p:pic>
      <p:pic>
        <p:nvPicPr>
          <p:cNvPr id="19" name="Graphic 18" descr="Smoking with solid fill">
            <a:extLst>
              <a:ext uri="{FF2B5EF4-FFF2-40B4-BE49-F238E27FC236}">
                <a16:creationId xmlns:a16="http://schemas.microsoft.com/office/drawing/2014/main" id="{7CBD10A1-E6A2-6C49-AA83-0D4774005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594" y="2648704"/>
            <a:ext cx="914400" cy="914400"/>
          </a:xfrm>
          <a:prstGeom prst="rect">
            <a:avLst/>
          </a:prstGeom>
        </p:spPr>
      </p:pic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841A2879-16B7-AC48-A6E1-EE1A655688C0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26" name="Round Diagonal Corner Rectangle 25">
            <a:extLst>
              <a:ext uri="{FF2B5EF4-FFF2-40B4-BE49-F238E27FC236}">
                <a16:creationId xmlns:a16="http://schemas.microsoft.com/office/drawing/2014/main" id="{6D9F9557-0625-DA47-8637-90A35427C945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27" name="Round Diagonal Corner Rectangle 26">
            <a:extLst>
              <a:ext uri="{FF2B5EF4-FFF2-40B4-BE49-F238E27FC236}">
                <a16:creationId xmlns:a16="http://schemas.microsoft.com/office/drawing/2014/main" id="{F051E986-1D94-B045-8615-12D7F1252AC4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28" name="Round Diagonal Corner Rectangle 27">
            <a:extLst>
              <a:ext uri="{FF2B5EF4-FFF2-40B4-BE49-F238E27FC236}">
                <a16:creationId xmlns:a16="http://schemas.microsoft.com/office/drawing/2014/main" id="{3786D13A-69F5-FA44-9C20-CECA09E76D1C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29" name="Round Diagonal Corner Rectangle 28">
            <a:extLst>
              <a:ext uri="{FF2B5EF4-FFF2-40B4-BE49-F238E27FC236}">
                <a16:creationId xmlns:a16="http://schemas.microsoft.com/office/drawing/2014/main" id="{317ADD1B-5E74-3944-A4EC-286859421B2C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8236A4-F8D0-A749-A459-F6CC7D507C03}"/>
              </a:ext>
            </a:extLst>
          </p:cNvPr>
          <p:cNvSpPr txBox="1"/>
          <p:nvPr/>
        </p:nvSpPr>
        <p:spPr>
          <a:xfrm>
            <a:off x="152399" y="584746"/>
            <a:ext cx="43481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65752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2ADE4E4-7DD5-7A46-B6D3-595D9CB03B71}"/>
              </a:ext>
            </a:extLst>
          </p:cNvPr>
          <p:cNvSpPr txBox="1">
            <a:spLocks/>
          </p:cNvSpPr>
          <p:nvPr/>
        </p:nvSpPr>
        <p:spPr>
          <a:xfrm>
            <a:off x="0" y="2174875"/>
            <a:ext cx="302885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D7FC04B-269E-C242-A50B-A2D9A59EFB38}"/>
              </a:ext>
            </a:extLst>
          </p:cNvPr>
          <p:cNvSpPr txBox="1">
            <a:spLocks/>
          </p:cNvSpPr>
          <p:nvPr/>
        </p:nvSpPr>
        <p:spPr>
          <a:xfrm>
            <a:off x="1" y="2751138"/>
            <a:ext cx="3028858" cy="31099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E77AD15-A585-D449-9E04-B0853CFB126B}"/>
              </a:ext>
            </a:extLst>
          </p:cNvPr>
          <p:cNvSpPr txBox="1">
            <a:spLocks/>
          </p:cNvSpPr>
          <p:nvPr/>
        </p:nvSpPr>
        <p:spPr>
          <a:xfrm>
            <a:off x="8772586" y="2174875"/>
            <a:ext cx="303161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36482E-359D-3247-8467-643AF71D357C}"/>
              </a:ext>
            </a:extLst>
          </p:cNvPr>
          <p:cNvSpPr/>
          <p:nvPr/>
        </p:nvSpPr>
        <p:spPr>
          <a:xfrm>
            <a:off x="9171159" y="1980503"/>
            <a:ext cx="45719" cy="345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6A2095B-FCB5-554C-A8FC-6F1830889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273" y="5987910"/>
            <a:ext cx="2388880" cy="1096713"/>
          </a:xfrm>
          <a:prstGeom prst="rect">
            <a:avLst/>
          </a:prstGeom>
          <a:effectLst/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532DF94-3085-E74B-83A4-B76894164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92" y="650477"/>
            <a:ext cx="2749395" cy="57626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8EA921E-97B1-0344-8ADF-D1690E0BF4FA}"/>
              </a:ext>
            </a:extLst>
          </p:cNvPr>
          <p:cNvSpPr/>
          <p:nvPr/>
        </p:nvSpPr>
        <p:spPr>
          <a:xfrm>
            <a:off x="585880" y="1472806"/>
            <a:ext cx="2159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Graduated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61D664-8A00-644D-BE13-EAA459B7A09C}"/>
              </a:ext>
            </a:extLst>
          </p:cNvPr>
          <p:cNvSpPr/>
          <p:nvPr/>
        </p:nvSpPr>
        <p:spPr>
          <a:xfrm>
            <a:off x="3725235" y="1472806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Studying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88D18E-BAE1-6E46-9BC5-EF4DF6E3983C}"/>
              </a:ext>
            </a:extLst>
          </p:cNvPr>
          <p:cNvSpPr/>
          <p:nvPr/>
        </p:nvSpPr>
        <p:spPr>
          <a:xfrm>
            <a:off x="6296987" y="1435062"/>
            <a:ext cx="2517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Dropped Out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F97DDD9-D2F4-824A-94C0-953F29ACC2BA}"/>
              </a:ext>
            </a:extLst>
          </p:cNvPr>
          <p:cNvSpPr/>
          <p:nvPr/>
        </p:nvSpPr>
        <p:spPr>
          <a:xfrm>
            <a:off x="9511169" y="2388288"/>
            <a:ext cx="482425" cy="437335"/>
          </a:xfrm>
          <a:prstGeom prst="roundRect">
            <a:avLst/>
          </a:prstGeom>
          <a:solidFill>
            <a:srgbClr val="FF89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EF7E998-4BBA-994F-AA6A-252B2E9E5542}"/>
              </a:ext>
            </a:extLst>
          </p:cNvPr>
          <p:cNvSpPr/>
          <p:nvPr/>
        </p:nvSpPr>
        <p:spPr>
          <a:xfrm>
            <a:off x="9511169" y="4339778"/>
            <a:ext cx="482425" cy="437335"/>
          </a:xfrm>
          <a:prstGeom prst="roundRect">
            <a:avLst/>
          </a:prstGeom>
          <a:solidFill>
            <a:srgbClr val="4478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7FFB732-6E2E-C249-9CE6-4D6F2D7F09C1}"/>
              </a:ext>
            </a:extLst>
          </p:cNvPr>
          <p:cNvSpPr/>
          <p:nvPr/>
        </p:nvSpPr>
        <p:spPr>
          <a:xfrm>
            <a:off x="9511169" y="3355759"/>
            <a:ext cx="482425" cy="437335"/>
          </a:xfrm>
          <a:prstGeom prst="roundRect">
            <a:avLst/>
          </a:prstGeom>
          <a:solidFill>
            <a:srgbClr val="F348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1C0ECE-ED4A-644D-9B9C-335BA30D195A}"/>
              </a:ext>
            </a:extLst>
          </p:cNvPr>
          <p:cNvSpPr txBox="1"/>
          <p:nvPr/>
        </p:nvSpPr>
        <p:spPr>
          <a:xfrm>
            <a:off x="10110721" y="4322433"/>
            <a:ext cx="60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478AB"/>
                </a:solidFill>
              </a:rPr>
              <a:t>Fit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FF398A-CBDD-0C4E-84DC-1EFFF8E1FB5A}"/>
              </a:ext>
            </a:extLst>
          </p:cNvPr>
          <p:cNvSpPr txBox="1"/>
          <p:nvPr/>
        </p:nvSpPr>
        <p:spPr>
          <a:xfrm>
            <a:off x="10110721" y="3322039"/>
            <a:ext cx="94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34852"/>
                </a:solidFill>
              </a:rPr>
              <a:t>Thin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B4B092-46D2-0547-ABE7-8247AAD9204A}"/>
              </a:ext>
            </a:extLst>
          </p:cNvPr>
          <p:cNvSpPr txBox="1"/>
          <p:nvPr/>
        </p:nvSpPr>
        <p:spPr>
          <a:xfrm>
            <a:off x="10110721" y="2398113"/>
            <a:ext cx="248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8901"/>
                </a:solidFill>
              </a:rPr>
              <a:t>Overweight</a:t>
            </a:r>
          </a:p>
        </p:txBody>
      </p:sp>
      <p:pic>
        <p:nvPicPr>
          <p:cNvPr id="38" name="Picture 37" descr="Chart, pie chart&#10;&#10;Description automatically generated">
            <a:extLst>
              <a:ext uri="{FF2B5EF4-FFF2-40B4-BE49-F238E27FC236}">
                <a16:creationId xmlns:a16="http://schemas.microsoft.com/office/drawing/2014/main" id="{C342F112-06CA-D64A-AB2B-47D476536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37" y="2008775"/>
            <a:ext cx="3594668" cy="2781329"/>
          </a:xfrm>
          <a:prstGeom prst="rect">
            <a:avLst/>
          </a:prstGeom>
        </p:spPr>
      </p:pic>
      <p:pic>
        <p:nvPicPr>
          <p:cNvPr id="40" name="Picture 39" descr="Chart, pie chart&#10;&#10;Description automatically generated">
            <a:extLst>
              <a:ext uri="{FF2B5EF4-FFF2-40B4-BE49-F238E27FC236}">
                <a16:creationId xmlns:a16="http://schemas.microsoft.com/office/drawing/2014/main" id="{A94ECD0B-4139-814C-82AE-720DE7A03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024" y="2199032"/>
            <a:ext cx="2997054" cy="2426514"/>
          </a:xfrm>
          <a:prstGeom prst="rect">
            <a:avLst/>
          </a:prstGeom>
        </p:spPr>
      </p:pic>
      <p:pic>
        <p:nvPicPr>
          <p:cNvPr id="42" name="Picture 41" descr="Chart, pie chart&#10;&#10;Description automatically generated">
            <a:extLst>
              <a:ext uri="{FF2B5EF4-FFF2-40B4-BE49-F238E27FC236}">
                <a16:creationId xmlns:a16="http://schemas.microsoft.com/office/drawing/2014/main" id="{A011D6B9-DF94-FB49-A968-280703C50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738" y="2208557"/>
            <a:ext cx="3028858" cy="261616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92CCEB1-E0F0-1E4D-9DC0-C5DCC89CDFFB}"/>
              </a:ext>
            </a:extLst>
          </p:cNvPr>
          <p:cNvSpPr txBox="1"/>
          <p:nvPr/>
        </p:nvSpPr>
        <p:spPr>
          <a:xfrm>
            <a:off x="657315" y="4860904"/>
            <a:ext cx="5659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Increase in proportion of </a:t>
            </a:r>
            <a:r>
              <a:rPr lang="en-US" sz="3200" dirty="0">
                <a:solidFill>
                  <a:srgbClr val="FF8901"/>
                </a:solidFill>
              </a:rPr>
              <a:t>overweight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as education level decreases</a:t>
            </a:r>
          </a:p>
        </p:txBody>
      </p:sp>
      <p:pic>
        <p:nvPicPr>
          <p:cNvPr id="26" name="Content Placeholder 11" descr="Brain with solid fill">
            <a:extLst>
              <a:ext uri="{FF2B5EF4-FFF2-40B4-BE49-F238E27FC236}">
                <a16:creationId xmlns:a16="http://schemas.microsoft.com/office/drawing/2014/main" id="{2AC5BA38-E102-564A-80DB-ADA92E835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304" y="520662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65A1049-FC85-674B-88EF-5A2F8168D56E}"/>
              </a:ext>
            </a:extLst>
          </p:cNvPr>
          <p:cNvSpPr txBox="1"/>
          <p:nvPr/>
        </p:nvSpPr>
        <p:spPr>
          <a:xfrm>
            <a:off x="2092316" y="607690"/>
            <a:ext cx="267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Education</a:t>
            </a:r>
          </a:p>
        </p:txBody>
      </p: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BB78C656-3234-1142-85C4-F5447EE2BAF5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C56B58EF-2545-6145-9726-1B1AE7CC26F4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41" name="Round Diagonal Corner Rectangle 40">
            <a:extLst>
              <a:ext uri="{FF2B5EF4-FFF2-40B4-BE49-F238E27FC236}">
                <a16:creationId xmlns:a16="http://schemas.microsoft.com/office/drawing/2014/main" id="{A8E54A98-EFF4-F74D-927D-97E7B0CE4C5B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44" name="Round Diagonal Corner Rectangle 43">
            <a:extLst>
              <a:ext uri="{FF2B5EF4-FFF2-40B4-BE49-F238E27FC236}">
                <a16:creationId xmlns:a16="http://schemas.microsoft.com/office/drawing/2014/main" id="{3C211F73-4883-5242-B968-07E7F39CAFC8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45" name="Round Diagonal Corner Rectangle 44">
            <a:extLst>
              <a:ext uri="{FF2B5EF4-FFF2-40B4-BE49-F238E27FC236}">
                <a16:creationId xmlns:a16="http://schemas.microsoft.com/office/drawing/2014/main" id="{303B2282-69E1-4341-AF34-AE8C7A24AC51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270840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4C3BFA-56A4-8742-8D52-B114923E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9962" y="-245913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80% Training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FFBDCF9-0653-BE4C-AE9F-5AC114E67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226" y="5859958"/>
            <a:ext cx="2422923" cy="1112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E3FACE-F798-224D-A683-0680D3049E34}"/>
              </a:ext>
            </a:extLst>
          </p:cNvPr>
          <p:cNvSpPr txBox="1"/>
          <p:nvPr/>
        </p:nvSpPr>
        <p:spPr>
          <a:xfrm>
            <a:off x="180974" y="600076"/>
            <a:ext cx="4624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accent1"/>
                </a:solidFill>
              </a:rPr>
              <a:t>Spliting</a:t>
            </a:r>
            <a:r>
              <a:rPr lang="en-US" sz="4400" b="1" dirty="0">
                <a:solidFill>
                  <a:schemeClr val="accent1"/>
                </a:solidFill>
              </a:rPr>
              <a:t> the Data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E6A7A813-8124-504E-8B0C-11453781E7E8}"/>
              </a:ext>
            </a:extLst>
          </p:cNvPr>
          <p:cNvSpPr txBox="1">
            <a:spLocks/>
          </p:cNvSpPr>
          <p:nvPr/>
        </p:nvSpPr>
        <p:spPr>
          <a:xfrm>
            <a:off x="4805959" y="-245913"/>
            <a:ext cx="6086857" cy="43764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400" dirty="0">
                <a:solidFill>
                  <a:schemeClr val="tx1"/>
                </a:solidFill>
              </a:rPr>
              <a:t>20% Test</a:t>
            </a:r>
          </a:p>
        </p:txBody>
      </p:sp>
      <p:sp>
        <p:nvSpPr>
          <p:cNvPr id="26" name="Round Diagonal Corner Rectangle 25">
            <a:extLst>
              <a:ext uri="{FF2B5EF4-FFF2-40B4-BE49-F238E27FC236}">
                <a16:creationId xmlns:a16="http://schemas.microsoft.com/office/drawing/2014/main" id="{DB8F20CB-415C-8B4A-A00B-584D69A7B6C6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27" name="Round Diagonal Corner Rectangle 26">
            <a:extLst>
              <a:ext uri="{FF2B5EF4-FFF2-40B4-BE49-F238E27FC236}">
                <a16:creationId xmlns:a16="http://schemas.microsoft.com/office/drawing/2014/main" id="{EC701339-2882-2D4F-8F11-3DAE4B58DD1E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28" name="Round Diagonal Corner Rectangle 27">
            <a:extLst>
              <a:ext uri="{FF2B5EF4-FFF2-40B4-BE49-F238E27FC236}">
                <a16:creationId xmlns:a16="http://schemas.microsoft.com/office/drawing/2014/main" id="{9F18C505-5F97-6843-AEC3-4E8FE91FCD0B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Analysis</a:t>
            </a:r>
          </a:p>
        </p:txBody>
      </p:sp>
      <p:sp>
        <p:nvSpPr>
          <p:cNvPr id="29" name="Round Diagonal Corner Rectangle 28">
            <a:extLst>
              <a:ext uri="{FF2B5EF4-FFF2-40B4-BE49-F238E27FC236}">
                <a16:creationId xmlns:a16="http://schemas.microsoft.com/office/drawing/2014/main" id="{43725778-E8AA-E640-BC9D-F12A5EFBF36E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30" name="Round Diagonal Corner Rectangle 29">
            <a:extLst>
              <a:ext uri="{FF2B5EF4-FFF2-40B4-BE49-F238E27FC236}">
                <a16:creationId xmlns:a16="http://schemas.microsoft.com/office/drawing/2014/main" id="{125043D2-5068-4945-A31F-3DDE8177DDF9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006972C1-CE9A-5A48-BFE0-733726786D43}"/>
              </a:ext>
            </a:extLst>
          </p:cNvPr>
          <p:cNvSpPr txBox="1">
            <a:spLocks/>
          </p:cNvSpPr>
          <p:nvPr/>
        </p:nvSpPr>
        <p:spPr>
          <a:xfrm>
            <a:off x="918798" y="3328922"/>
            <a:ext cx="6086857" cy="86780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0" dirty="0">
                <a:solidFill>
                  <a:schemeClr val="tx1"/>
                </a:solidFill>
              </a:rPr>
              <a:t>Use data to create model</a:t>
            </a:r>
          </a:p>
          <a:p>
            <a:pPr algn="ctr"/>
            <a:r>
              <a:rPr lang="en-US" sz="4400" b="0" dirty="0">
                <a:solidFill>
                  <a:schemeClr val="tx1"/>
                </a:solidFill>
              </a:rPr>
              <a:t>41,854 Rows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395C593F-8DA6-BA41-828B-09628C12AC43}"/>
              </a:ext>
            </a:extLst>
          </p:cNvPr>
          <p:cNvSpPr txBox="1">
            <a:spLocks/>
          </p:cNvSpPr>
          <p:nvPr/>
        </p:nvSpPr>
        <p:spPr>
          <a:xfrm>
            <a:off x="7660626" y="3198414"/>
            <a:ext cx="4150988" cy="11288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0" dirty="0">
                <a:solidFill>
                  <a:schemeClr val="tx1"/>
                </a:solidFill>
              </a:rPr>
              <a:t>Testing model accuracy</a:t>
            </a:r>
          </a:p>
          <a:p>
            <a:pPr algn="ctr"/>
            <a:r>
              <a:rPr lang="en-US" sz="4400" b="0" dirty="0">
                <a:solidFill>
                  <a:schemeClr val="tx1"/>
                </a:solidFill>
              </a:rPr>
              <a:t>10,464 Rows</a:t>
            </a:r>
          </a:p>
        </p:txBody>
      </p:sp>
      <p:pic>
        <p:nvPicPr>
          <p:cNvPr id="6" name="Graphic 5" descr="Test Dummy with solid fill">
            <a:extLst>
              <a:ext uri="{FF2B5EF4-FFF2-40B4-BE49-F238E27FC236}">
                <a16:creationId xmlns:a16="http://schemas.microsoft.com/office/drawing/2014/main" id="{4C43B486-50AD-5B45-88C8-895029367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277666" y="5264010"/>
            <a:ext cx="945363" cy="914400"/>
          </a:xfrm>
          <a:prstGeom prst="rect">
            <a:avLst/>
          </a:prstGeom>
        </p:spPr>
      </p:pic>
      <p:pic>
        <p:nvPicPr>
          <p:cNvPr id="32" name="Graphic 31" descr="Test Dummy with solid fill">
            <a:extLst>
              <a:ext uri="{FF2B5EF4-FFF2-40B4-BE49-F238E27FC236}">
                <a16:creationId xmlns:a16="http://schemas.microsoft.com/office/drawing/2014/main" id="{ACE02560-D65D-304B-892A-D8AD9C3F1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821972" y="5698935"/>
            <a:ext cx="945363" cy="914400"/>
          </a:xfrm>
          <a:prstGeom prst="rect">
            <a:avLst/>
          </a:prstGeom>
        </p:spPr>
      </p:pic>
      <p:pic>
        <p:nvPicPr>
          <p:cNvPr id="34" name="Graphic 33" descr="Test Dummy with solid fill">
            <a:extLst>
              <a:ext uri="{FF2B5EF4-FFF2-40B4-BE49-F238E27FC236}">
                <a16:creationId xmlns:a16="http://schemas.microsoft.com/office/drawing/2014/main" id="{2CAC393C-8194-3D4E-B220-749585046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634746" y="4501770"/>
            <a:ext cx="945363" cy="914400"/>
          </a:xfrm>
          <a:prstGeom prst="rect">
            <a:avLst/>
          </a:prstGeom>
        </p:spPr>
      </p:pic>
      <p:pic>
        <p:nvPicPr>
          <p:cNvPr id="38" name="Graphic 37" descr="Test Dummy with solid fill">
            <a:extLst>
              <a:ext uri="{FF2B5EF4-FFF2-40B4-BE49-F238E27FC236}">
                <a16:creationId xmlns:a16="http://schemas.microsoft.com/office/drawing/2014/main" id="{B448B6A5-DA77-2A44-8968-842ACD9BC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916239" y="5227332"/>
            <a:ext cx="945363" cy="914400"/>
          </a:xfrm>
          <a:prstGeom prst="rect">
            <a:avLst/>
          </a:prstGeom>
        </p:spPr>
      </p:pic>
      <p:pic>
        <p:nvPicPr>
          <p:cNvPr id="40" name="Graphic 39" descr="Test Dummy with solid fill">
            <a:extLst>
              <a:ext uri="{FF2B5EF4-FFF2-40B4-BE49-F238E27FC236}">
                <a16:creationId xmlns:a16="http://schemas.microsoft.com/office/drawing/2014/main" id="{2568E416-CBD7-634B-837B-43EE0CAFF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54939" y="4930662"/>
            <a:ext cx="945363" cy="914400"/>
          </a:xfrm>
          <a:prstGeom prst="rect">
            <a:avLst/>
          </a:prstGeom>
        </p:spPr>
      </p:pic>
      <p:pic>
        <p:nvPicPr>
          <p:cNvPr id="44" name="Graphic 43" descr="Test Dummy with solid fill">
            <a:extLst>
              <a:ext uri="{FF2B5EF4-FFF2-40B4-BE49-F238E27FC236}">
                <a16:creationId xmlns:a16="http://schemas.microsoft.com/office/drawing/2014/main" id="{D7766FEE-D518-4F4F-836F-F32D320BD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431422" y="5930786"/>
            <a:ext cx="945363" cy="9144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9247FF2-D7FB-3046-96C7-B6122336E0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05" r="1" b="47956"/>
          <a:stretch/>
        </p:blipFill>
        <p:spPr>
          <a:xfrm>
            <a:off x="918798" y="4787577"/>
            <a:ext cx="1958515" cy="1213173"/>
          </a:xfrm>
          <a:prstGeom prst="rect">
            <a:avLst/>
          </a:prstGeom>
        </p:spPr>
      </p:pic>
      <p:pic>
        <p:nvPicPr>
          <p:cNvPr id="45" name="Graphic 44" descr="Test Dummy with solid fill">
            <a:extLst>
              <a:ext uri="{FF2B5EF4-FFF2-40B4-BE49-F238E27FC236}">
                <a16:creationId xmlns:a16="http://schemas.microsoft.com/office/drawing/2014/main" id="{F92224AD-4DA8-DE4A-B9FC-FFE6E5273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790270" y="4430600"/>
            <a:ext cx="945363" cy="914400"/>
          </a:xfrm>
          <a:prstGeom prst="rect">
            <a:avLst/>
          </a:prstGeom>
        </p:spPr>
      </p:pic>
      <p:pic>
        <p:nvPicPr>
          <p:cNvPr id="10" name="Graphic 9" descr="Teacher with solid fill">
            <a:extLst>
              <a:ext uri="{FF2B5EF4-FFF2-40B4-BE49-F238E27FC236}">
                <a16:creationId xmlns:a16="http://schemas.microsoft.com/office/drawing/2014/main" id="{05A0E310-D2D2-9646-BCA8-30CD9BEBC0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89" y="3959391"/>
            <a:ext cx="3097697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5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C606-1648-534D-B5DF-CF8C3FBD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Tree, KNN, and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1F1D-C7BA-0243-A8BC-DD601E143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9" y="2073006"/>
            <a:ext cx="3128622" cy="678132"/>
          </a:xfrm>
          <a:effectLst>
            <a:glow rad="1282700">
              <a:schemeClr val="accent1">
                <a:satMod val="175000"/>
                <a:alpha val="40000"/>
              </a:schemeClr>
            </a:glow>
            <a:outerShdw blurRad="50800" dir="1440000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rPr lang="en-US" sz="2400" b="1" dirty="0">
                <a:effectLst>
                  <a:glow>
                    <a:schemeClr val="accent1">
                      <a:satMod val="175000"/>
                      <a:alpha val="40000"/>
                    </a:schemeClr>
                  </a:glow>
                </a:effectLst>
              </a:rPr>
              <a:t>Decision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663C6-CD60-4E46-A9A0-CD0D9A3D7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3128622" cy="3659674"/>
          </a:xfrm>
          <a:effectLst>
            <a:glow rad="1282700">
              <a:schemeClr val="accent1">
                <a:satMod val="175000"/>
                <a:alpha val="40000"/>
              </a:schemeClr>
            </a:glow>
            <a:outerShdw blurRad="50800" dir="14400000">
              <a:srgbClr val="000000">
                <a:alpha val="4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US" sz="2200" b="1" dirty="0">
                <a:effectLst>
                  <a:glow>
                    <a:schemeClr val="accent1">
                      <a:satMod val="175000"/>
                      <a:alpha val="40000"/>
                    </a:schemeClr>
                  </a:glow>
                </a:effectLst>
              </a:rPr>
              <a:t>Accuracy = 55.26% </a:t>
            </a:r>
          </a:p>
          <a:p>
            <a:r>
              <a:rPr lang="en-US" sz="2200" b="1" dirty="0">
                <a:effectLst>
                  <a:glow>
                    <a:schemeClr val="accent1">
                      <a:satMod val="175000"/>
                      <a:alpha val="40000"/>
                    </a:schemeClr>
                  </a:glow>
                </a:effectLst>
              </a:rPr>
              <a:t>Best Depth = 7</a:t>
            </a:r>
          </a:p>
          <a:p>
            <a:endParaRPr lang="en-US" sz="2200" b="1" dirty="0">
              <a:effectLst>
                <a:glow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lvl="2"/>
            <a:endParaRPr lang="en-US" sz="2200" b="1" dirty="0">
              <a:effectLst>
                <a:glow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055B664-D4EE-E145-8BF7-7CEB57B5534B}"/>
              </a:ext>
            </a:extLst>
          </p:cNvPr>
          <p:cNvSpPr txBox="1">
            <a:spLocks/>
          </p:cNvSpPr>
          <p:nvPr/>
        </p:nvSpPr>
        <p:spPr>
          <a:xfrm>
            <a:off x="4275620" y="2088612"/>
            <a:ext cx="3716960" cy="67813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K Nearest Neighbors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926311D-8D7B-CF41-BD50-04D5AD2B9BAD}"/>
              </a:ext>
            </a:extLst>
          </p:cNvPr>
          <p:cNvSpPr txBox="1">
            <a:spLocks/>
          </p:cNvSpPr>
          <p:nvPr/>
        </p:nvSpPr>
        <p:spPr>
          <a:xfrm>
            <a:off x="4531689" y="2751138"/>
            <a:ext cx="3128622" cy="36596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Accuracy = </a:t>
            </a:r>
            <a:r>
              <a:rPr lang="en-US" sz="2200" b="1" dirty="0"/>
              <a:t>54.26%</a:t>
            </a:r>
          </a:p>
          <a:p>
            <a:r>
              <a:rPr lang="en-US" sz="2200" dirty="0"/>
              <a:t>Nearest Neighbors equal to 88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9E7F0FB-2F55-5C43-8754-A97CF1EAEE73}"/>
              </a:ext>
            </a:extLst>
          </p:cNvPr>
          <p:cNvSpPr txBox="1">
            <a:spLocks/>
          </p:cNvSpPr>
          <p:nvPr/>
        </p:nvSpPr>
        <p:spPr>
          <a:xfrm>
            <a:off x="8248649" y="2073006"/>
            <a:ext cx="3128622" cy="67813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Random Forest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463EAAE-0635-3749-91B3-A9FB33A0D611}"/>
              </a:ext>
            </a:extLst>
          </p:cNvPr>
          <p:cNvSpPr txBox="1">
            <a:spLocks/>
          </p:cNvSpPr>
          <p:nvPr/>
        </p:nvSpPr>
        <p:spPr>
          <a:xfrm>
            <a:off x="8248649" y="2751138"/>
            <a:ext cx="3128622" cy="36596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Accuracy = </a:t>
            </a:r>
            <a:r>
              <a:rPr lang="en-US" sz="2200" b="1" dirty="0"/>
              <a:t>50.44%</a:t>
            </a:r>
          </a:p>
        </p:txBody>
      </p: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6563D718-50CB-7548-B315-00089E09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8" y="4106863"/>
            <a:ext cx="2540000" cy="2540000"/>
          </a:xfrm>
          <a:prstGeom prst="rect">
            <a:avLst/>
          </a:prstGeom>
          <a:effectLst>
            <a:glow rad="50800">
              <a:schemeClr val="accent1">
                <a:satMod val="175000"/>
                <a:alpha val="85000"/>
              </a:schemeClr>
            </a:glow>
          </a:effectLst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A4CBEDE6-3984-A444-BF9F-9A1725BF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89" y="3942249"/>
            <a:ext cx="2540000" cy="2540000"/>
          </a:xfrm>
          <a:prstGeom prst="rect">
            <a:avLst/>
          </a:prstGeom>
          <a:effectLst>
            <a:glow rad="50800">
              <a:schemeClr val="accent1">
                <a:satMod val="175000"/>
                <a:alpha val="85000"/>
              </a:schemeClr>
            </a:glow>
          </a:effectLst>
        </p:spPr>
      </p:pic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426B497B-282A-E84F-BC0A-066D29187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960" y="3870812"/>
            <a:ext cx="2540000" cy="2540000"/>
          </a:xfrm>
          <a:prstGeom prst="rect">
            <a:avLst/>
          </a:prstGeom>
          <a:noFill/>
          <a:effectLst>
            <a:glow rad="50800">
              <a:schemeClr val="accent1">
                <a:satMod val="175000"/>
                <a:alpha val="85000"/>
              </a:schemeClr>
            </a:glo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3D5C5F-8C5B-A749-BFC1-9E61FDBC3A62}"/>
              </a:ext>
            </a:extLst>
          </p:cNvPr>
          <p:cNvSpPr/>
          <p:nvPr/>
        </p:nvSpPr>
        <p:spPr>
          <a:xfrm>
            <a:off x="7954338" y="2561528"/>
            <a:ext cx="45719" cy="345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A4997F-41BF-F543-A637-43E81290830C}"/>
              </a:ext>
            </a:extLst>
          </p:cNvPr>
          <p:cNvSpPr/>
          <p:nvPr/>
        </p:nvSpPr>
        <p:spPr>
          <a:xfrm>
            <a:off x="3953871" y="2632966"/>
            <a:ext cx="45719" cy="345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Diagonal Corner Rectangle 22">
            <a:extLst>
              <a:ext uri="{FF2B5EF4-FFF2-40B4-BE49-F238E27FC236}">
                <a16:creationId xmlns:a16="http://schemas.microsoft.com/office/drawing/2014/main" id="{8C9CC22B-68AA-DE4E-9126-89AA7E516DC0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Analysis</a:t>
            </a: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B3A9B330-7D83-8442-A939-5846D0FDE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4226" y="5859958"/>
            <a:ext cx="2422923" cy="11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C606-1648-534D-B5DF-CF8C3FBD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Tree: Best Accuracy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1F1D-C7BA-0243-A8BC-DD601E143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9" y="2073006"/>
            <a:ext cx="3128622" cy="678132"/>
          </a:xfrm>
          <a:effectLst>
            <a:glow rad="1282700">
              <a:schemeClr val="accent1">
                <a:satMod val="175000"/>
                <a:alpha val="40000"/>
              </a:schemeClr>
            </a:glow>
            <a:outerShdw blurRad="50800" dir="14400000">
              <a:srgbClr val="000000">
                <a:alpha val="40000"/>
              </a:srgbClr>
            </a:outerShdw>
          </a:effectLst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  <a:effectLst>
                  <a:glow>
                    <a:schemeClr val="accent1">
                      <a:satMod val="175000"/>
                      <a:alpha val="40000"/>
                    </a:schemeClr>
                  </a:glow>
                </a:effectLst>
              </a:rPr>
              <a:t>Decision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663C6-CD60-4E46-A9A0-CD0D9A3D7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3128622" cy="3659674"/>
          </a:xfrm>
          <a:effectLst>
            <a:glow rad="1282700">
              <a:schemeClr val="accent1">
                <a:satMod val="175000"/>
                <a:alpha val="40000"/>
              </a:schemeClr>
            </a:glow>
            <a:outerShdw blurRad="50800" dir="14400000">
              <a:srgbClr val="000000">
                <a:alpha val="40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accent1"/>
                </a:solidFill>
                <a:effectLst>
                  <a:glow>
                    <a:schemeClr val="accent1">
                      <a:satMod val="175000"/>
                      <a:alpha val="40000"/>
                    </a:schemeClr>
                  </a:glow>
                </a:effectLst>
              </a:rPr>
              <a:t>Accuracy = </a:t>
            </a:r>
            <a:r>
              <a:rPr lang="en-US" sz="2200" b="1" dirty="0">
                <a:effectLst>
                  <a:glow>
                    <a:schemeClr val="accent1">
                      <a:satMod val="175000"/>
                      <a:alpha val="40000"/>
                    </a:schemeClr>
                  </a:glow>
                </a:effectLst>
              </a:rPr>
              <a:t>55.26% </a:t>
            </a:r>
          </a:p>
          <a:p>
            <a:r>
              <a:rPr lang="en-US" sz="2200" b="1" dirty="0">
                <a:solidFill>
                  <a:schemeClr val="accent1"/>
                </a:solidFill>
                <a:effectLst>
                  <a:glow>
                    <a:schemeClr val="accent1">
                      <a:satMod val="175000"/>
                      <a:alpha val="40000"/>
                    </a:schemeClr>
                  </a:glow>
                </a:effectLst>
              </a:rPr>
              <a:t>Best Depth = 7</a:t>
            </a:r>
          </a:p>
          <a:p>
            <a:endParaRPr lang="en-US" sz="2200" b="1" dirty="0">
              <a:solidFill>
                <a:schemeClr val="accent1"/>
              </a:solidFill>
              <a:effectLst>
                <a:glow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lvl="2"/>
            <a:endParaRPr lang="en-US" sz="2200" b="1" dirty="0">
              <a:solidFill>
                <a:schemeClr val="accent1"/>
              </a:solidFill>
              <a:effectLst>
                <a:glow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055B664-D4EE-E145-8BF7-7CEB57B5534B}"/>
              </a:ext>
            </a:extLst>
          </p:cNvPr>
          <p:cNvSpPr txBox="1">
            <a:spLocks/>
          </p:cNvSpPr>
          <p:nvPr/>
        </p:nvSpPr>
        <p:spPr>
          <a:xfrm>
            <a:off x="4275620" y="2088612"/>
            <a:ext cx="3716960" cy="678132"/>
          </a:xfrm>
          <a:prstGeom prst="rect">
            <a:avLst/>
          </a:prstGeom>
          <a:solidFill>
            <a:schemeClr val="bg2"/>
          </a:solidFill>
          <a:effectLst>
            <a:outerShdw sx="1000" sy="1000" algn="ctr" rotWithShape="0">
              <a:srgbClr val="000000"/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alpha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K Nearest Neighbors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926311D-8D7B-CF41-BD50-04D5AD2B9BAD}"/>
              </a:ext>
            </a:extLst>
          </p:cNvPr>
          <p:cNvSpPr txBox="1">
            <a:spLocks/>
          </p:cNvSpPr>
          <p:nvPr/>
        </p:nvSpPr>
        <p:spPr>
          <a:xfrm>
            <a:off x="4531689" y="2751138"/>
            <a:ext cx="3128622" cy="3659674"/>
          </a:xfrm>
          <a:prstGeom prst="rect">
            <a:avLst/>
          </a:prstGeom>
          <a:solidFill>
            <a:schemeClr val="bg2"/>
          </a:solidFill>
          <a:effectLst>
            <a:outerShdw sx="1000" sy="1000" algn="ctr" rotWithShape="0">
              <a:srgbClr val="000000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>
                    <a:alpha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Accuracy = 54.26%</a:t>
            </a:r>
          </a:p>
          <a:p>
            <a:r>
              <a:rPr lang="en-US" sz="2200" dirty="0">
                <a:solidFill>
                  <a:schemeClr val="tx1">
                    <a:alpha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Nearest Neighbors equal to 88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9E7F0FB-2F55-5C43-8754-A97CF1EAEE73}"/>
              </a:ext>
            </a:extLst>
          </p:cNvPr>
          <p:cNvSpPr txBox="1">
            <a:spLocks/>
          </p:cNvSpPr>
          <p:nvPr/>
        </p:nvSpPr>
        <p:spPr>
          <a:xfrm>
            <a:off x="8248649" y="2073006"/>
            <a:ext cx="3128622" cy="678132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alpha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Random Forest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463EAAE-0635-3749-91B3-A9FB33A0D611}"/>
              </a:ext>
            </a:extLst>
          </p:cNvPr>
          <p:cNvSpPr txBox="1">
            <a:spLocks/>
          </p:cNvSpPr>
          <p:nvPr/>
        </p:nvSpPr>
        <p:spPr>
          <a:xfrm>
            <a:off x="8248649" y="2751138"/>
            <a:ext cx="3128622" cy="3659674"/>
          </a:xfrm>
          <a:prstGeom prst="rect">
            <a:avLst/>
          </a:prstGeom>
          <a:solidFill>
            <a:schemeClr val="bg2"/>
          </a:solidFill>
          <a:effectLst>
            <a:outerShdw sx="1000" sy="1000" algn="ctr" rotWithShape="0">
              <a:srgbClr val="000000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>
                    <a:alpha val="40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Accuracy = 55.43%</a:t>
            </a:r>
          </a:p>
        </p:txBody>
      </p: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6563D718-50CB-7548-B315-00089E09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8" y="4106863"/>
            <a:ext cx="2540000" cy="2540000"/>
          </a:xfrm>
          <a:prstGeom prst="rect">
            <a:avLst/>
          </a:prstGeom>
          <a:effectLst>
            <a:glow rad="63500">
              <a:schemeClr val="accent1">
                <a:satMod val="175000"/>
                <a:alpha val="80000"/>
              </a:schemeClr>
            </a:glow>
          </a:effectLst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A4CBEDE6-3984-A444-BF9F-9A1725BF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89" y="3942249"/>
            <a:ext cx="2540000" cy="2540000"/>
          </a:xfrm>
          <a:prstGeom prst="rect">
            <a:avLst/>
          </a:prstGeom>
          <a:solidFill>
            <a:schemeClr val="bg2"/>
          </a:solidFill>
          <a:effectLst>
            <a:glow>
              <a:schemeClr val="accent1">
                <a:satMod val="175000"/>
                <a:alpha val="80000"/>
              </a:schemeClr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426B497B-282A-E84F-BC0A-066D29187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960" y="3870812"/>
            <a:ext cx="2540000" cy="2540000"/>
          </a:xfrm>
          <a:prstGeom prst="rect">
            <a:avLst/>
          </a:prstGeom>
          <a:solidFill>
            <a:schemeClr val="bg2"/>
          </a:solidFill>
          <a:effectLst>
            <a:glow>
              <a:schemeClr val="accent1">
                <a:satMod val="175000"/>
                <a:alpha val="80000"/>
              </a:schemeClr>
            </a:glow>
            <a:outerShdw sx="1000" sy="1000" algn="ctr" rotWithShape="0">
              <a:srgbClr val="000000"/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ACF6EC-9150-344A-90E2-ABDC38F8BA70}"/>
              </a:ext>
            </a:extLst>
          </p:cNvPr>
          <p:cNvSpPr/>
          <p:nvPr/>
        </p:nvSpPr>
        <p:spPr>
          <a:xfrm>
            <a:off x="7954338" y="2561528"/>
            <a:ext cx="45719" cy="345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6674FF-2E2B-0B4F-85A6-BFA1EDF09201}"/>
              </a:ext>
            </a:extLst>
          </p:cNvPr>
          <p:cNvSpPr/>
          <p:nvPr/>
        </p:nvSpPr>
        <p:spPr>
          <a:xfrm>
            <a:off x="3953871" y="2632966"/>
            <a:ext cx="45719" cy="345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0222509B-2209-0743-8EB5-8EA84643DF0A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Analysis</a:t>
            </a: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8DB9B06F-BEED-C441-9ECA-244103AA1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4226" y="5859958"/>
            <a:ext cx="2422923" cy="11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91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6EFE-2EBD-4440-81E7-4DA1EDCC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sz="2800" dirty="0"/>
              <a:t>Python vs Weka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43F2D-8283-934F-B4C5-114456040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834862"/>
            <a:ext cx="5189856" cy="3109913"/>
          </a:xfrm>
        </p:spPr>
        <p:txBody>
          <a:bodyPr/>
          <a:lstStyle/>
          <a:p>
            <a:r>
              <a:rPr lang="en-US" dirty="0"/>
              <a:t>80/20 Training and Test Split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87507-5FED-E04F-A3FE-CF38645DF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Weka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7B042-DF95-EC44-873F-BA3B8366D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834862"/>
            <a:ext cx="5194583" cy="3109913"/>
          </a:xfrm>
        </p:spPr>
        <p:txBody>
          <a:bodyPr/>
          <a:lstStyle/>
          <a:p>
            <a:r>
              <a:rPr lang="en-US" dirty="0"/>
              <a:t>10 fold cross validation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EB1C3C-42DB-8A4F-97CF-4A4EAE5E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6" y="3557887"/>
            <a:ext cx="5335900" cy="2088437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BA995A-9840-A64A-BCC7-51801622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95" y="3380428"/>
            <a:ext cx="4978276" cy="1650399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C91B0228-F224-BF45-93B7-7E78F13C0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50" r="484"/>
          <a:stretch/>
        </p:blipFill>
        <p:spPr>
          <a:xfrm>
            <a:off x="10550444" y="4916117"/>
            <a:ext cx="826827" cy="1221010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B853F325-85D9-624C-901B-2BFF6509B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83" t="9235" r="39054" b="-9235"/>
          <a:stretch/>
        </p:blipFill>
        <p:spPr>
          <a:xfrm>
            <a:off x="6311029" y="5014839"/>
            <a:ext cx="4277822" cy="122101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C75138E-1940-3D4D-8CC0-34C70D16A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5919" y="2223922"/>
            <a:ext cx="1993169" cy="58871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6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F2B99D4D-A588-5043-8A9D-C70D4CED8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262" y="2174874"/>
            <a:ext cx="710100" cy="7101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CF7418-355B-D140-8A8C-4497216A5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311" y="5646324"/>
            <a:ext cx="5327350" cy="298451"/>
          </a:xfrm>
          <a:prstGeom prst="rect">
            <a:avLst/>
          </a:prstGeom>
        </p:spPr>
      </p:pic>
      <p:sp>
        <p:nvSpPr>
          <p:cNvPr id="30" name="Round Diagonal Corner Rectangle 29">
            <a:extLst>
              <a:ext uri="{FF2B5EF4-FFF2-40B4-BE49-F238E27FC236}">
                <a16:creationId xmlns:a16="http://schemas.microsoft.com/office/drawing/2014/main" id="{B9DB892C-B7D9-E04C-903D-5579613805DC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Analysis</a:t>
            </a:r>
          </a:p>
        </p:txBody>
      </p: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F8FA8E89-23AE-1E4B-85A6-E6E55545B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4226" y="5859958"/>
            <a:ext cx="2422923" cy="11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5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C994-1EBD-504F-B4B1-315B41A4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479" y="1878745"/>
            <a:ext cx="4382521" cy="2007789"/>
          </a:xfrm>
        </p:spPr>
        <p:txBody>
          <a:bodyPr/>
          <a:lstStyle/>
          <a:p>
            <a:r>
              <a:rPr lang="en-US" dirty="0"/>
              <a:t>Top Variables Affecting Body </a:t>
            </a:r>
            <a:r>
              <a:rPr lang="en-US" dirty="0" err="1"/>
              <a:t>Tpe</a:t>
            </a:r>
            <a:endParaRPr lang="en-US" dirty="0"/>
          </a:p>
        </p:txBody>
      </p:sp>
      <p:pic>
        <p:nvPicPr>
          <p:cNvPr id="4" name="Content Placeholder 11" descr="Brain with solid fill">
            <a:extLst>
              <a:ext uri="{FF2B5EF4-FFF2-40B4-BE49-F238E27FC236}">
                <a16:creationId xmlns:a16="http://schemas.microsoft.com/office/drawing/2014/main" id="{6CD6BF83-0237-6748-A811-AD6ED35C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1190" y="2700911"/>
            <a:ext cx="914400" cy="914400"/>
          </a:xfrm>
          <a:prstGeom prst="rect">
            <a:avLst/>
          </a:prstGeom>
        </p:spPr>
      </p:pic>
      <p:pic>
        <p:nvPicPr>
          <p:cNvPr id="5" name="Graphic 4" descr="Smoking with solid fill">
            <a:extLst>
              <a:ext uri="{FF2B5EF4-FFF2-40B4-BE49-F238E27FC236}">
                <a16:creationId xmlns:a16="http://schemas.microsoft.com/office/drawing/2014/main" id="{6A9D0C53-001F-AD42-A5CA-B879B9A74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4144" y="2700911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0E48CC-8FD8-DF46-9180-7F6FC7A943FE}"/>
              </a:ext>
            </a:extLst>
          </p:cNvPr>
          <p:cNvSpPr txBox="1"/>
          <p:nvPr/>
        </p:nvSpPr>
        <p:spPr>
          <a:xfrm>
            <a:off x="8646441" y="379832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0231E-BA99-5541-9BF6-6DA0A97F17DF}"/>
              </a:ext>
            </a:extLst>
          </p:cNvPr>
          <p:cNvSpPr txBox="1"/>
          <p:nvPr/>
        </p:nvSpPr>
        <p:spPr>
          <a:xfrm>
            <a:off x="10263586" y="382690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Education</a:t>
            </a:r>
          </a:p>
        </p:txBody>
      </p:sp>
      <p:pic>
        <p:nvPicPr>
          <p:cNvPr id="9" name="Graphic 8" descr="Gender with solid fill">
            <a:extLst>
              <a:ext uri="{FF2B5EF4-FFF2-40B4-BE49-F238E27FC236}">
                <a16:creationId xmlns:a16="http://schemas.microsoft.com/office/drawing/2014/main" id="{7FAA738D-E83A-C642-A505-BB05D61CC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8745" y="2793880"/>
            <a:ext cx="1092654" cy="1092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94B9BD-E133-4144-B5CC-72757CFA1B22}"/>
              </a:ext>
            </a:extLst>
          </p:cNvPr>
          <p:cNvSpPr txBox="1"/>
          <p:nvPr/>
        </p:nvSpPr>
        <p:spPr>
          <a:xfrm>
            <a:off x="7064386" y="38558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Sex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05522EBF-5683-6E45-BA93-6EEC20C81BDE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E81FFA88-53F5-154A-8C7D-4AE565EA1E16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752C4CA6-3D99-5B47-9D45-F33BB0C9E8E3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4" name="Round Diagonal Corner Rectangle 13">
            <a:extLst>
              <a:ext uri="{FF2B5EF4-FFF2-40B4-BE49-F238E27FC236}">
                <a16:creationId xmlns:a16="http://schemas.microsoft.com/office/drawing/2014/main" id="{D92DC293-ED49-8145-833E-53A44404E271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9794FE19-C22E-9247-BF42-28A796CA8F43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057DB5B-981D-E348-ABF8-76F5A8583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4226" y="5859958"/>
            <a:ext cx="2422923" cy="11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7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4C3BFA-56A4-8742-8D52-B114923E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08753" y="224958"/>
            <a:ext cx="10572000" cy="218925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17BCC7-A169-AE4B-B01A-10662F02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226" y="5859958"/>
            <a:ext cx="2422923" cy="1112342"/>
          </a:xfrm>
          <a:prstGeom prst="rect">
            <a:avLst/>
          </a:prstGeom>
        </p:spPr>
      </p:pic>
      <p:sp>
        <p:nvSpPr>
          <p:cNvPr id="14" name="Round Diagonal Corner Rectangle 13">
            <a:extLst>
              <a:ext uri="{FF2B5EF4-FFF2-40B4-BE49-F238E27FC236}">
                <a16:creationId xmlns:a16="http://schemas.microsoft.com/office/drawing/2014/main" id="{34234FAF-F0B5-2C41-84AC-AF15054A935E}"/>
              </a:ext>
            </a:extLst>
          </p:cNvPr>
          <p:cNvSpPr/>
          <p:nvPr/>
        </p:nvSpPr>
        <p:spPr>
          <a:xfrm>
            <a:off x="608828" y="2058689"/>
            <a:ext cx="2190751" cy="256904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Intro</a:t>
            </a: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9B5F0DDE-4130-254A-A892-5EF68DE65D9E}"/>
              </a:ext>
            </a:extLst>
          </p:cNvPr>
          <p:cNvSpPr/>
          <p:nvPr/>
        </p:nvSpPr>
        <p:spPr>
          <a:xfrm>
            <a:off x="2822205" y="2058689"/>
            <a:ext cx="2190751" cy="256904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Processing</a:t>
            </a:r>
          </a:p>
        </p:txBody>
      </p:sp>
      <p:sp>
        <p:nvSpPr>
          <p:cNvPr id="16" name="Round Diagonal Corner Rectangle 15">
            <a:extLst>
              <a:ext uri="{FF2B5EF4-FFF2-40B4-BE49-F238E27FC236}">
                <a16:creationId xmlns:a16="http://schemas.microsoft.com/office/drawing/2014/main" id="{16FF2989-9096-D347-B2B2-29B8F6AE9FF4}"/>
              </a:ext>
            </a:extLst>
          </p:cNvPr>
          <p:cNvSpPr/>
          <p:nvPr/>
        </p:nvSpPr>
        <p:spPr>
          <a:xfrm>
            <a:off x="5035582" y="2058689"/>
            <a:ext cx="2190751" cy="256904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Analysis</a:t>
            </a:r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DCFCC7E9-FA14-0A47-8768-13EE61DEF8B5}"/>
              </a:ext>
            </a:extLst>
          </p:cNvPr>
          <p:cNvSpPr/>
          <p:nvPr/>
        </p:nvSpPr>
        <p:spPr>
          <a:xfrm>
            <a:off x="9462336" y="2041936"/>
            <a:ext cx="2190751" cy="256904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Q &amp; A</a:t>
            </a:r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91455E9C-FDFC-B143-8A3B-F080C9BE35E0}"/>
              </a:ext>
            </a:extLst>
          </p:cNvPr>
          <p:cNvSpPr/>
          <p:nvPr/>
        </p:nvSpPr>
        <p:spPr>
          <a:xfrm>
            <a:off x="7248959" y="2045875"/>
            <a:ext cx="2190751" cy="256904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18258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C994-1EBD-504F-B4B1-315B41A4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087" y="2250282"/>
            <a:ext cx="4382521" cy="2007789"/>
          </a:xfrm>
        </p:spPr>
        <p:txBody>
          <a:bodyPr/>
          <a:lstStyle/>
          <a:p>
            <a:r>
              <a:rPr lang="en-US" sz="4800" dirty="0"/>
              <a:t>Implications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05522EBF-5683-6E45-BA93-6EEC20C81BDE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E81FFA88-53F5-154A-8C7D-4AE565EA1E16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752C4CA6-3D99-5B47-9D45-F33BB0C9E8E3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4" name="Round Diagonal Corner Rectangle 13">
            <a:extLst>
              <a:ext uri="{FF2B5EF4-FFF2-40B4-BE49-F238E27FC236}">
                <a16:creationId xmlns:a16="http://schemas.microsoft.com/office/drawing/2014/main" id="{D92DC293-ED49-8145-833E-53A44404E271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9794FE19-C22E-9247-BF42-28A796CA8F43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943C434-C4D4-B64E-985C-BEA581251B38}"/>
              </a:ext>
            </a:extLst>
          </p:cNvPr>
          <p:cNvSpPr txBox="1">
            <a:spLocks/>
          </p:cNvSpPr>
          <p:nvPr/>
        </p:nvSpPr>
        <p:spPr>
          <a:xfrm>
            <a:off x="6096000" y="1550590"/>
            <a:ext cx="6252633" cy="5414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Improving the accuracy of the Machine Learning model</a:t>
            </a:r>
          </a:p>
          <a:p>
            <a:pPr lvl="1"/>
            <a:r>
              <a:rPr lang="en-US" dirty="0"/>
              <a:t>Making most entries mandatory</a:t>
            </a:r>
          </a:p>
          <a:p>
            <a:pPr lvl="1"/>
            <a:r>
              <a:rPr lang="en-US" dirty="0"/>
              <a:t>Include more variables that pertain to class variable </a:t>
            </a:r>
          </a:p>
          <a:p>
            <a:pPr lvl="1"/>
            <a:r>
              <a:rPr lang="en-US" dirty="0"/>
              <a:t>Different categorization/grouping of variables</a:t>
            </a:r>
          </a:p>
          <a:p>
            <a:r>
              <a:rPr lang="en-US" sz="2400" dirty="0"/>
              <a:t>Business implication</a:t>
            </a:r>
          </a:p>
          <a:p>
            <a:pPr lvl="1"/>
            <a:r>
              <a:rPr lang="en-US" dirty="0"/>
              <a:t>Bottom Line: improve matching algorithm</a:t>
            </a:r>
          </a:p>
          <a:p>
            <a:pPr lvl="1"/>
            <a:r>
              <a:rPr lang="en-US" dirty="0"/>
              <a:t>Use this model to accurately treat missing values</a:t>
            </a:r>
          </a:p>
          <a:p>
            <a:pPr lvl="1"/>
            <a:r>
              <a:rPr lang="en-US" dirty="0"/>
              <a:t>Less missing values, improved algorithm</a:t>
            </a:r>
          </a:p>
          <a:p>
            <a:pPr lvl="1"/>
            <a:endParaRPr lang="en-US" dirty="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1E1D8B2D-751F-A14C-B181-A6D5B53E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65857">
            <a:off x="911686" y="2250282"/>
            <a:ext cx="3334429" cy="15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3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B216-F3CE-EA45-B046-A6D6EC4D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273" y="744988"/>
            <a:ext cx="5893840" cy="2645912"/>
          </a:xfrm>
        </p:spPr>
        <p:txBody>
          <a:bodyPr/>
          <a:lstStyle/>
          <a:p>
            <a:r>
              <a:rPr lang="en-US" sz="9600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66BAC-6786-E849-ACBC-E18992567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7259" y="4299550"/>
            <a:ext cx="5891636" cy="713241"/>
          </a:xfrm>
        </p:spPr>
        <p:txBody>
          <a:bodyPr/>
          <a:lstStyle/>
          <a:p>
            <a:r>
              <a:rPr lang="en-US" sz="2400" b="1" dirty="0">
                <a:latin typeface="Andale Mono" panose="020B0509000000000004" pitchFamily="49" charset="0"/>
                <a:cs typeface="Al Nile" pitchFamily="2" charset="-78"/>
              </a:rPr>
              <a:t>Group 21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738D8-47F5-DB4C-A842-54F9B6464B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 descr="Board Of Directors outline">
            <a:extLst>
              <a:ext uri="{FF2B5EF4-FFF2-40B4-BE49-F238E27FC236}">
                <a16:creationId xmlns:a16="http://schemas.microsoft.com/office/drawing/2014/main" id="{844FC821-41D6-7B4F-B6EB-381E61731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5230" y="573538"/>
            <a:ext cx="4816770" cy="611301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1AE98D-062E-2F41-BD0F-3DC6F2B23EFE}"/>
              </a:ext>
            </a:extLst>
          </p:cNvPr>
          <p:cNvSpPr/>
          <p:nvPr/>
        </p:nvSpPr>
        <p:spPr>
          <a:xfrm>
            <a:off x="8238218" y="1283778"/>
            <a:ext cx="794847" cy="784166"/>
          </a:xfrm>
          <a:prstGeom prst="roundRect">
            <a:avLst/>
          </a:prstGeom>
          <a:blipFill dpi="0" rotWithShape="1">
            <a:blip r:embed="rId4"/>
            <a:srcRect/>
            <a:stretch>
              <a:fillRect t="1000" b="-43000"/>
            </a:stretch>
          </a:blipFill>
          <a:effectLst>
            <a:glow rad="63500">
              <a:srgbClr val="FF40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18274B-2812-5848-9A0D-063607276142}"/>
              </a:ext>
            </a:extLst>
          </p:cNvPr>
          <p:cNvSpPr/>
          <p:nvPr/>
        </p:nvSpPr>
        <p:spPr>
          <a:xfrm>
            <a:off x="10374240" y="1283778"/>
            <a:ext cx="786149" cy="784166"/>
          </a:xfrm>
          <a:prstGeom prst="roundRect">
            <a:avLst/>
          </a:prstGeom>
          <a:blipFill dpi="0" rotWithShape="1">
            <a:blip r:embed="rId5"/>
            <a:srcRect/>
            <a:stretch>
              <a:fillRect l="-21429" t="-24243" r="-35715" b="-113335"/>
            </a:stretch>
          </a:blipFill>
          <a:effectLst>
            <a:glow rad="63500">
              <a:srgbClr val="FF40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FB3556-86C3-E742-95B2-307E602EA856}"/>
              </a:ext>
            </a:extLst>
          </p:cNvPr>
          <p:cNvSpPr/>
          <p:nvPr/>
        </p:nvSpPr>
        <p:spPr>
          <a:xfrm>
            <a:off x="7443371" y="2383417"/>
            <a:ext cx="794847" cy="848178"/>
          </a:xfrm>
          <a:prstGeom prst="roundRect">
            <a:avLst/>
          </a:prstGeom>
          <a:blipFill dpi="0" rotWithShape="1">
            <a:blip r:embed="rId6"/>
            <a:srcRect/>
            <a:stretch>
              <a:fillRect l="-31244" t="-42857" r="-38309" b="-85715"/>
            </a:stretch>
          </a:blipFill>
          <a:effectLst>
            <a:glow rad="63500">
              <a:srgbClr val="FF40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A0A3F70-1622-AE4A-8F48-75224D38543F}"/>
              </a:ext>
            </a:extLst>
          </p:cNvPr>
          <p:cNvSpPr/>
          <p:nvPr/>
        </p:nvSpPr>
        <p:spPr>
          <a:xfrm>
            <a:off x="11160389" y="2383417"/>
            <a:ext cx="786149" cy="784166"/>
          </a:xfrm>
          <a:prstGeom prst="roundRect">
            <a:avLst/>
          </a:prstGeom>
          <a:blipFill dpi="0" rotWithShape="1">
            <a:blip r:embed="rId7"/>
            <a:srcRect/>
            <a:stretch>
              <a:fillRect l="-24179" t="-13106" r="-10049" b="-87352"/>
            </a:stretch>
          </a:blipFill>
          <a:effectLst>
            <a:glow rad="63500">
              <a:srgbClr val="FF40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E3BAA667-9AFF-5E45-A1A7-C864BD31602A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rgbClr val="E700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9043FF3-A8FC-5D4D-9443-27A22FD3C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008" y="5391858"/>
            <a:ext cx="3892511" cy="1787016"/>
          </a:xfrm>
          <a:prstGeom prst="rect">
            <a:avLst/>
          </a:prstGeom>
          <a:effectLst>
            <a:glow rad="1905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68392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tx1"/>
            </a:gs>
            <a:gs pos="10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4C3BFA-56A4-8742-8D52-B114923E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806" y="738130"/>
            <a:ext cx="9376388" cy="78098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0" dirty="0">
                <a:solidFill>
                  <a:schemeClr val="accent1"/>
                </a:solidFill>
              </a:rPr>
              <a:t>Software Used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53AFBBC-CE8D-F241-94D3-49C6B660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273" y="5987910"/>
            <a:ext cx="2388880" cy="1096713"/>
          </a:xfrm>
          <a:prstGeom prst="rect">
            <a:avLst/>
          </a:prstGeom>
          <a:effectLst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5BC2B3-91CD-0B4A-BABF-42ADC74B8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731" y="1641333"/>
            <a:ext cx="3629837" cy="107213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80C6D0F-C7ED-CA4D-B217-D43631334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58" y="3449944"/>
            <a:ext cx="1831091" cy="73098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947BC73-8567-DC41-A007-476FCDC07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732" y="2806478"/>
            <a:ext cx="1812344" cy="7309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3C029B-311E-E543-9755-7CFE3DF45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731" y="4263754"/>
            <a:ext cx="1911545" cy="45877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521365D-5C4F-2F4D-A97E-A33C1DB551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9479" y="4930096"/>
            <a:ext cx="1666448" cy="478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485F4-6ACE-1A43-87FA-C4B8489F6345}"/>
              </a:ext>
            </a:extLst>
          </p:cNvPr>
          <p:cNvSpPr txBox="1"/>
          <p:nvPr/>
        </p:nvSpPr>
        <p:spPr>
          <a:xfrm>
            <a:off x="6621137" y="37457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CF7C5F6-912B-2142-B9CF-A092B983E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2821" y="1744692"/>
            <a:ext cx="4235448" cy="887733"/>
          </a:xfrm>
          <a:prstGeom prst="roundRect">
            <a:avLst>
              <a:gd name="adj" fmla="val 0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2" name="Round Diagonal Corner Rectangle 21">
            <a:extLst>
              <a:ext uri="{FF2B5EF4-FFF2-40B4-BE49-F238E27FC236}">
                <a16:creationId xmlns:a16="http://schemas.microsoft.com/office/drawing/2014/main" id="{93DEBCE4-0484-DD42-897D-A3E7178728D5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23" name="Round Diagonal Corner Rectangle 22">
            <a:extLst>
              <a:ext uri="{FF2B5EF4-FFF2-40B4-BE49-F238E27FC236}">
                <a16:creationId xmlns:a16="http://schemas.microsoft.com/office/drawing/2014/main" id="{72EFA281-C37B-194F-B044-7571A1A748BD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58D0B277-74C3-E84E-BD24-5A46F63338C6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25" name="Round Diagonal Corner Rectangle 24">
            <a:extLst>
              <a:ext uri="{FF2B5EF4-FFF2-40B4-BE49-F238E27FC236}">
                <a16:creationId xmlns:a16="http://schemas.microsoft.com/office/drawing/2014/main" id="{9D1E00BD-B383-DE4C-994E-0AE249E5D040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Takeaway</a:t>
            </a:r>
          </a:p>
        </p:txBody>
      </p:sp>
      <p:sp>
        <p:nvSpPr>
          <p:cNvPr id="26" name="Round Diagonal Corner Rectangle 25">
            <a:extLst>
              <a:ext uri="{FF2B5EF4-FFF2-40B4-BE49-F238E27FC236}">
                <a16:creationId xmlns:a16="http://schemas.microsoft.com/office/drawing/2014/main" id="{55B87E39-C5B0-334D-9459-A7692B4682C8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pic>
        <p:nvPicPr>
          <p:cNvPr id="28" name="Picture 27" descr="A picture containing circle&#10;&#10;Description automatically generated">
            <a:extLst>
              <a:ext uri="{FF2B5EF4-FFF2-40B4-BE49-F238E27FC236}">
                <a16:creationId xmlns:a16="http://schemas.microsoft.com/office/drawing/2014/main" id="{60E1F40E-D7BF-A449-8280-A69D423279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5370" y="2943439"/>
            <a:ext cx="1372261" cy="7387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56EF45-E788-4F42-9BE9-E662A3BD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295" y="2925149"/>
            <a:ext cx="1494973" cy="14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B7923C-0715-E74D-B262-2C37AFA62442}"/>
              </a:ext>
            </a:extLst>
          </p:cNvPr>
          <p:cNvSpPr txBox="1"/>
          <p:nvPr/>
        </p:nvSpPr>
        <p:spPr>
          <a:xfrm>
            <a:off x="6944274" y="3259194"/>
            <a:ext cx="24608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CE4A35"/>
                </a:solidFill>
              </a:rPr>
              <a:t>Microsoft PowerPoint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FA9B7F9-8A56-8D4F-B8AA-082F6F04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295" y="4466587"/>
            <a:ext cx="1494973" cy="146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306978-CADE-664F-8838-9C707539A7A7}"/>
              </a:ext>
            </a:extLst>
          </p:cNvPr>
          <p:cNvSpPr txBox="1"/>
          <p:nvPr/>
        </p:nvSpPr>
        <p:spPr>
          <a:xfrm>
            <a:off x="6939717" y="4675130"/>
            <a:ext cx="24608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1E7245"/>
                </a:solidFill>
              </a:rPr>
              <a:t>Microsoft Excel</a:t>
            </a:r>
          </a:p>
        </p:txBody>
      </p:sp>
    </p:spTree>
    <p:extLst>
      <p:ext uri="{BB962C8B-B14F-4D97-AF65-F5344CB8AC3E}">
        <p14:creationId xmlns:p14="http://schemas.microsoft.com/office/powerpoint/2010/main" val="217456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7E4C908-C51F-474D-AB19-43E2DF54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808" y="-150815"/>
            <a:ext cx="5573714" cy="2558841"/>
          </a:xfrm>
          <a:prstGeom prst="rect">
            <a:avLst/>
          </a:prstGeom>
          <a:effectLst>
            <a:glow rad="50800">
              <a:srgbClr val="FF40FF"/>
            </a:glow>
          </a:effectLst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742431-1CEC-094E-80AB-151529A91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2408026"/>
            <a:ext cx="4175623" cy="3949912"/>
          </a:xfrm>
          <a:prstGeom prst="rect">
            <a:avLst/>
          </a:prstGeom>
          <a:effectLst>
            <a:glow rad="203200">
              <a:schemeClr val="accent1"/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ECAC0E-A32D-4146-8ECF-6FA6447BE6C3}"/>
              </a:ext>
            </a:extLst>
          </p:cNvPr>
          <p:cNvSpPr txBox="1"/>
          <p:nvPr/>
        </p:nvSpPr>
        <p:spPr>
          <a:xfrm>
            <a:off x="6415088" y="2408026"/>
            <a:ext cx="540067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❥ People want to make a connection with someone</a:t>
            </a:r>
          </a:p>
          <a:p>
            <a:r>
              <a:rPr lang="en-US" sz="2800" dirty="0"/>
              <a:t>❥ Users create a profile and answer a series of categorical questions</a:t>
            </a:r>
          </a:p>
          <a:p>
            <a:r>
              <a:rPr lang="en-US" sz="2800" dirty="0"/>
              <a:t>❥ Matches people based on their age, hobbies, habits and lifestyle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3B06CE9-61C7-B94F-8F1C-8D2FCB289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226" y="5859958"/>
            <a:ext cx="2422923" cy="111234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21033F2-2BCB-7A4A-930E-8F10F8DC63B6}"/>
              </a:ext>
            </a:extLst>
          </p:cNvPr>
          <p:cNvSpPr txBox="1">
            <a:spLocks/>
          </p:cNvSpPr>
          <p:nvPr/>
        </p:nvSpPr>
        <p:spPr>
          <a:xfrm>
            <a:off x="5767511" y="-2147064"/>
            <a:ext cx="5808287" cy="42862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250000"/>
              </a:lnSpc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0086E266-BE73-E943-A4B1-CBD33863A8C4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C69B8C3D-B95B-1E42-9269-D1D927DE6924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AB462A67-1AA7-6B41-AFAA-8F0215EAB607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9" name="Round Diagonal Corner Rectangle 18">
            <a:extLst>
              <a:ext uri="{FF2B5EF4-FFF2-40B4-BE49-F238E27FC236}">
                <a16:creationId xmlns:a16="http://schemas.microsoft.com/office/drawing/2014/main" id="{77FB3B03-6B35-F34E-86AB-7928EAD5D2A3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20" name="Round Diagonal Corner Rectangle 19">
            <a:extLst>
              <a:ext uri="{FF2B5EF4-FFF2-40B4-BE49-F238E27FC236}">
                <a16:creationId xmlns:a16="http://schemas.microsoft.com/office/drawing/2014/main" id="{FE9D0E82-AFA6-2B4B-9B15-A16A834A4851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266311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DF1A3E9-06FD-7A46-90C7-057A90E1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78" y="5905672"/>
            <a:ext cx="2354471" cy="10809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2999A-F265-5442-B904-0EA22F2F51A2}"/>
              </a:ext>
            </a:extLst>
          </p:cNvPr>
          <p:cNvSpPr txBox="1"/>
          <p:nvPr/>
        </p:nvSpPr>
        <p:spPr>
          <a:xfrm>
            <a:off x="981075" y="2252663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E825FE2-2349-6744-A4CC-78D1365A4354}"/>
              </a:ext>
            </a:extLst>
          </p:cNvPr>
          <p:cNvSpPr txBox="1">
            <a:spLocks/>
          </p:cNvSpPr>
          <p:nvPr/>
        </p:nvSpPr>
        <p:spPr>
          <a:xfrm>
            <a:off x="4792278" y="2174875"/>
            <a:ext cx="303161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A34BC-CF0F-F341-A406-67BC26315A06}"/>
              </a:ext>
            </a:extLst>
          </p:cNvPr>
          <p:cNvSpPr txBox="1"/>
          <p:nvPr/>
        </p:nvSpPr>
        <p:spPr>
          <a:xfrm>
            <a:off x="189691" y="2132507"/>
            <a:ext cx="43111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accent1"/>
              </a:solidFill>
            </a:endParaRPr>
          </a:p>
          <a:p>
            <a:endParaRPr lang="en-US" sz="2800" dirty="0">
              <a:solidFill>
                <a:schemeClr val="accent1"/>
              </a:solidFill>
            </a:endParaRP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-59,946 rows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-</a:t>
            </a:r>
            <a:r>
              <a:rPr lang="en-US" sz="2800" dirty="0" err="1">
                <a:solidFill>
                  <a:schemeClr val="accent1"/>
                </a:solidFill>
              </a:rPr>
              <a:t>DataSource</a:t>
            </a:r>
            <a:r>
              <a:rPr lang="en-US" sz="2800" dirty="0">
                <a:solidFill>
                  <a:schemeClr val="accent1"/>
                </a:solidFill>
              </a:rPr>
              <a:t>: Kaggle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-Mostly Categorical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-User inputted data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 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19" name="Graphic 18" descr="Table with solid fill">
            <a:extLst>
              <a:ext uri="{FF2B5EF4-FFF2-40B4-BE49-F238E27FC236}">
                <a16:creationId xmlns:a16="http://schemas.microsoft.com/office/drawing/2014/main" id="{E1D3ACAB-530E-CC47-9AE8-66CF1C58E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91" y="1819541"/>
            <a:ext cx="1556640" cy="1556640"/>
          </a:xfrm>
          <a:prstGeom prst="rect">
            <a:avLst/>
          </a:prstGeom>
        </p:spPr>
      </p:pic>
      <p:pic>
        <p:nvPicPr>
          <p:cNvPr id="23" name="Content Placeholder 7" descr="Muscular arm with solid fill">
            <a:extLst>
              <a:ext uri="{FF2B5EF4-FFF2-40B4-BE49-F238E27FC236}">
                <a16:creationId xmlns:a16="http://schemas.microsoft.com/office/drawing/2014/main" id="{52251B2F-4C35-2344-9982-018713A9E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2678" y="4513148"/>
            <a:ext cx="914400" cy="914400"/>
          </a:xfrm>
          <a:prstGeom prst="rect">
            <a:avLst/>
          </a:prstGeom>
        </p:spPr>
      </p:pic>
      <p:pic>
        <p:nvPicPr>
          <p:cNvPr id="24" name="Content Placeholder 11" descr="Brain with solid fill">
            <a:extLst>
              <a:ext uri="{FF2B5EF4-FFF2-40B4-BE49-F238E27FC236}">
                <a16:creationId xmlns:a16="http://schemas.microsoft.com/office/drawing/2014/main" id="{6A7AB58D-E4AB-3149-B66C-D605CFF39F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6016" y="1194748"/>
            <a:ext cx="914400" cy="914400"/>
          </a:xfrm>
          <a:prstGeom prst="rect">
            <a:avLst/>
          </a:prstGeom>
        </p:spPr>
      </p:pic>
      <p:pic>
        <p:nvPicPr>
          <p:cNvPr id="25" name="Graphic 24" descr="Beer with solid fill">
            <a:extLst>
              <a:ext uri="{FF2B5EF4-FFF2-40B4-BE49-F238E27FC236}">
                <a16:creationId xmlns:a16="http://schemas.microsoft.com/office/drawing/2014/main" id="{892A8310-6522-6E4D-AEBD-447B8DB7DA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62380" y="1298837"/>
            <a:ext cx="914400" cy="914400"/>
          </a:xfrm>
          <a:prstGeom prst="rect">
            <a:avLst/>
          </a:prstGeom>
        </p:spPr>
      </p:pic>
      <p:pic>
        <p:nvPicPr>
          <p:cNvPr id="26" name="Graphic 25" descr="Smoking with solid fill">
            <a:extLst>
              <a:ext uri="{FF2B5EF4-FFF2-40B4-BE49-F238E27FC236}">
                <a16:creationId xmlns:a16="http://schemas.microsoft.com/office/drawing/2014/main" id="{37815427-F1DF-3249-9CF4-7D1C6865F0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6619" y="4522157"/>
            <a:ext cx="914400" cy="914400"/>
          </a:xfrm>
          <a:prstGeom prst="rect">
            <a:avLst/>
          </a:prstGeom>
        </p:spPr>
      </p:pic>
      <p:pic>
        <p:nvPicPr>
          <p:cNvPr id="28" name="Graphic 27" descr="Flying Money with solid fill">
            <a:extLst>
              <a:ext uri="{FF2B5EF4-FFF2-40B4-BE49-F238E27FC236}">
                <a16:creationId xmlns:a16="http://schemas.microsoft.com/office/drawing/2014/main" id="{17B1C9A6-CC97-074F-ADB9-2B75A61C4A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9884" y="1228968"/>
            <a:ext cx="914400" cy="914400"/>
          </a:xfrm>
          <a:prstGeom prst="rect">
            <a:avLst/>
          </a:prstGeom>
        </p:spPr>
      </p:pic>
      <p:pic>
        <p:nvPicPr>
          <p:cNvPr id="31" name="Graphic 30" descr="Ruler with solid fill">
            <a:extLst>
              <a:ext uri="{FF2B5EF4-FFF2-40B4-BE49-F238E27FC236}">
                <a16:creationId xmlns:a16="http://schemas.microsoft.com/office/drawing/2014/main" id="{950FCB66-558B-F045-8B29-17F9413AFE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60640" y="4581927"/>
            <a:ext cx="914400" cy="914400"/>
          </a:xfrm>
          <a:prstGeom prst="rect">
            <a:avLst/>
          </a:prstGeom>
        </p:spPr>
      </p:pic>
      <p:pic>
        <p:nvPicPr>
          <p:cNvPr id="33" name="Graphic 32" descr="Children with solid fill">
            <a:extLst>
              <a:ext uri="{FF2B5EF4-FFF2-40B4-BE49-F238E27FC236}">
                <a16:creationId xmlns:a16="http://schemas.microsoft.com/office/drawing/2014/main" id="{1C99E00B-6948-C148-BBA4-4DD0FC7A98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9884" y="2905326"/>
            <a:ext cx="914400" cy="914400"/>
          </a:xfrm>
          <a:prstGeom prst="rect">
            <a:avLst/>
          </a:prstGeom>
        </p:spPr>
      </p:pic>
      <p:pic>
        <p:nvPicPr>
          <p:cNvPr id="35" name="Graphic 34" descr="Marker with solid fill">
            <a:extLst>
              <a:ext uri="{FF2B5EF4-FFF2-40B4-BE49-F238E27FC236}">
                <a16:creationId xmlns:a16="http://schemas.microsoft.com/office/drawing/2014/main" id="{F6D24199-8772-9848-AE32-70F00C583D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98351" y="2936045"/>
            <a:ext cx="914400" cy="914400"/>
          </a:xfrm>
          <a:prstGeom prst="rect">
            <a:avLst/>
          </a:prstGeom>
        </p:spPr>
      </p:pic>
      <p:pic>
        <p:nvPicPr>
          <p:cNvPr id="37" name="Graphic 36" descr="Globe with solid fill">
            <a:extLst>
              <a:ext uri="{FF2B5EF4-FFF2-40B4-BE49-F238E27FC236}">
                <a16:creationId xmlns:a16="http://schemas.microsoft.com/office/drawing/2014/main" id="{35D03C3B-0811-AD41-A70B-3437B2ABB2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95116" y="2876611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ACBFD6-6FAE-FD48-BA16-88814F2E0835}"/>
              </a:ext>
            </a:extLst>
          </p:cNvPr>
          <p:cNvSpPr txBox="1"/>
          <p:nvPr/>
        </p:nvSpPr>
        <p:spPr>
          <a:xfrm>
            <a:off x="5588916" y="5663009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8A96D6-4C75-7240-AF62-836DE5699B3B}"/>
              </a:ext>
            </a:extLst>
          </p:cNvPr>
          <p:cNvSpPr txBox="1"/>
          <p:nvPr/>
        </p:nvSpPr>
        <p:spPr>
          <a:xfrm>
            <a:off x="5430364" y="384534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30B959-E16F-E847-98F3-00A2D6DE1C3D}"/>
              </a:ext>
            </a:extLst>
          </p:cNvPr>
          <p:cNvSpPr txBox="1"/>
          <p:nvPr/>
        </p:nvSpPr>
        <p:spPr>
          <a:xfrm>
            <a:off x="7420136" y="3864459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Offspring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BBF7B-3442-114C-B1EE-1E58D377D59F}"/>
              </a:ext>
            </a:extLst>
          </p:cNvPr>
          <p:cNvSpPr txBox="1"/>
          <p:nvPr/>
        </p:nvSpPr>
        <p:spPr>
          <a:xfrm>
            <a:off x="9995116" y="232550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Drink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EF9F1-DB6B-7844-9526-C10B1662E3FB}"/>
              </a:ext>
            </a:extLst>
          </p:cNvPr>
          <p:cNvSpPr txBox="1"/>
          <p:nvPr/>
        </p:nvSpPr>
        <p:spPr>
          <a:xfrm>
            <a:off x="9895913" y="386445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Ethnicity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AB02DF-FEC4-1F4A-B14C-6636CC8A94D2}"/>
              </a:ext>
            </a:extLst>
          </p:cNvPr>
          <p:cNvSpPr txBox="1"/>
          <p:nvPr/>
        </p:nvSpPr>
        <p:spPr>
          <a:xfrm>
            <a:off x="7676817" y="562903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6FCB4E-1E13-1242-8747-FE405A0A2F3E}"/>
              </a:ext>
            </a:extLst>
          </p:cNvPr>
          <p:cNvSpPr txBox="1"/>
          <p:nvPr/>
        </p:nvSpPr>
        <p:spPr>
          <a:xfrm>
            <a:off x="5328412" y="232073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Education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58107F-8E4A-9E45-9DD3-FC4F5A72C6E0}"/>
              </a:ext>
            </a:extLst>
          </p:cNvPr>
          <p:cNvSpPr txBox="1"/>
          <p:nvPr/>
        </p:nvSpPr>
        <p:spPr>
          <a:xfrm>
            <a:off x="7609063" y="232550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Income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58DFA-1847-C344-B0FB-B7E01EA77ABF}"/>
              </a:ext>
            </a:extLst>
          </p:cNvPr>
          <p:cNvSpPr txBox="1"/>
          <p:nvPr/>
        </p:nvSpPr>
        <p:spPr>
          <a:xfrm>
            <a:off x="9965822" y="5667582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Body Type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63E3E1-4605-C246-A38D-DBF8FA3CCAF6}"/>
              </a:ext>
            </a:extLst>
          </p:cNvPr>
          <p:cNvSpPr txBox="1"/>
          <p:nvPr/>
        </p:nvSpPr>
        <p:spPr>
          <a:xfrm>
            <a:off x="152399" y="584746"/>
            <a:ext cx="43481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Profile</a:t>
            </a:r>
          </a:p>
        </p:txBody>
      </p:sp>
      <p:sp>
        <p:nvSpPr>
          <p:cNvPr id="36" name="Round Diagonal Corner Rectangle 35">
            <a:extLst>
              <a:ext uri="{FF2B5EF4-FFF2-40B4-BE49-F238E27FC236}">
                <a16:creationId xmlns:a16="http://schemas.microsoft.com/office/drawing/2014/main" id="{30F1AA3B-4E01-8044-A871-8F6CB1900512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1AEF24E1-A6A1-E54D-BA0C-CDCDADB760E4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F2D3FA09-5AEE-EE4B-B198-0EC0DA5E90AE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F46F4E50-1A42-4144-9403-C75B00EEB34F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41" name="Round Diagonal Corner Rectangle 40">
            <a:extLst>
              <a:ext uri="{FF2B5EF4-FFF2-40B4-BE49-F238E27FC236}">
                <a16:creationId xmlns:a16="http://schemas.microsoft.com/office/drawing/2014/main" id="{BF96CE7F-C264-6A47-828F-45E5BE840A29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pic>
        <p:nvPicPr>
          <p:cNvPr id="44" name="Graphic 43" descr="Address Book with solid fill">
            <a:extLst>
              <a:ext uri="{FF2B5EF4-FFF2-40B4-BE49-F238E27FC236}">
                <a16:creationId xmlns:a16="http://schemas.microsoft.com/office/drawing/2014/main" id="{0E04CD93-8857-264F-B545-449F68359C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08300" y="472363"/>
            <a:ext cx="1077727" cy="107772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4E45A02-CD9B-D743-AFA4-E91F362C203A}"/>
              </a:ext>
            </a:extLst>
          </p:cNvPr>
          <p:cNvSpPr/>
          <p:nvPr/>
        </p:nvSpPr>
        <p:spPr>
          <a:xfrm>
            <a:off x="4500562" y="584747"/>
            <a:ext cx="45719" cy="11656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B753440-8EA4-0E45-A01D-33441B4E6BC4}"/>
              </a:ext>
            </a:extLst>
          </p:cNvPr>
          <p:cNvSpPr/>
          <p:nvPr/>
        </p:nvSpPr>
        <p:spPr>
          <a:xfrm rot="5400000" flipH="1">
            <a:off x="2394244" y="-401616"/>
            <a:ext cx="45719" cy="42583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3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C358284F-2D6D-4540-926D-118C379AF412}"/>
              </a:ext>
            </a:extLst>
          </p:cNvPr>
          <p:cNvSpPr/>
          <p:nvPr/>
        </p:nvSpPr>
        <p:spPr>
          <a:xfrm rot="20113337">
            <a:off x="6550224" y="1221103"/>
            <a:ext cx="376680" cy="266166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416E5F-21D7-C74E-B588-68474014C21C}"/>
              </a:ext>
            </a:extLst>
          </p:cNvPr>
          <p:cNvSpPr/>
          <p:nvPr/>
        </p:nvSpPr>
        <p:spPr>
          <a:xfrm rot="522616">
            <a:off x="5141133" y="661128"/>
            <a:ext cx="2202329" cy="67024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DF1A3E9-06FD-7A46-90C7-057A90E1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78" y="5905672"/>
            <a:ext cx="2354471" cy="10809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2999A-F265-5442-B904-0EA22F2F51A2}"/>
              </a:ext>
            </a:extLst>
          </p:cNvPr>
          <p:cNvSpPr txBox="1"/>
          <p:nvPr/>
        </p:nvSpPr>
        <p:spPr>
          <a:xfrm>
            <a:off x="981075" y="2252663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E825FE2-2349-6744-A4CC-78D1365A4354}"/>
              </a:ext>
            </a:extLst>
          </p:cNvPr>
          <p:cNvSpPr txBox="1">
            <a:spLocks/>
          </p:cNvSpPr>
          <p:nvPr/>
        </p:nvSpPr>
        <p:spPr>
          <a:xfrm>
            <a:off x="4792278" y="2174875"/>
            <a:ext cx="303161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/>
          </a:p>
        </p:txBody>
      </p:sp>
      <p:pic>
        <p:nvPicPr>
          <p:cNvPr id="19" name="Graphic 18" descr="Table with solid fill">
            <a:extLst>
              <a:ext uri="{FF2B5EF4-FFF2-40B4-BE49-F238E27FC236}">
                <a16:creationId xmlns:a16="http://schemas.microsoft.com/office/drawing/2014/main" id="{E1D3ACAB-530E-CC47-9AE8-66CF1C58E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691" y="1819541"/>
            <a:ext cx="1556640" cy="1556640"/>
          </a:xfrm>
          <a:prstGeom prst="rect">
            <a:avLst/>
          </a:prstGeom>
        </p:spPr>
      </p:pic>
      <p:pic>
        <p:nvPicPr>
          <p:cNvPr id="23" name="Content Placeholder 7" descr="Muscular arm with solid fill">
            <a:extLst>
              <a:ext uri="{FF2B5EF4-FFF2-40B4-BE49-F238E27FC236}">
                <a16:creationId xmlns:a16="http://schemas.microsoft.com/office/drawing/2014/main" id="{52251B2F-4C35-2344-9982-018713A9E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2678" y="4513148"/>
            <a:ext cx="914400" cy="914400"/>
          </a:xfrm>
          <a:prstGeom prst="rect">
            <a:avLst/>
          </a:prstGeom>
          <a:effectLst>
            <a:glow rad="330200">
              <a:schemeClr val="accent1">
                <a:alpha val="64000"/>
              </a:schemeClr>
            </a:glow>
          </a:effectLst>
        </p:spPr>
      </p:pic>
      <p:pic>
        <p:nvPicPr>
          <p:cNvPr id="24" name="Content Placeholder 11" descr="Brain with solid fill">
            <a:extLst>
              <a:ext uri="{FF2B5EF4-FFF2-40B4-BE49-F238E27FC236}">
                <a16:creationId xmlns:a16="http://schemas.microsoft.com/office/drawing/2014/main" id="{6A7AB58D-E4AB-3149-B66C-D605CFF39F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6016" y="1194748"/>
            <a:ext cx="914400" cy="914400"/>
          </a:xfrm>
          <a:prstGeom prst="rect">
            <a:avLst/>
          </a:prstGeom>
        </p:spPr>
      </p:pic>
      <p:pic>
        <p:nvPicPr>
          <p:cNvPr id="25" name="Graphic 24" descr="Beer with solid fill">
            <a:extLst>
              <a:ext uri="{FF2B5EF4-FFF2-40B4-BE49-F238E27FC236}">
                <a16:creationId xmlns:a16="http://schemas.microsoft.com/office/drawing/2014/main" id="{892A8310-6522-6E4D-AEBD-447B8DB7DA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62380" y="1298837"/>
            <a:ext cx="914400" cy="914400"/>
          </a:xfrm>
          <a:prstGeom prst="rect">
            <a:avLst/>
          </a:prstGeom>
        </p:spPr>
      </p:pic>
      <p:pic>
        <p:nvPicPr>
          <p:cNvPr id="26" name="Graphic 25" descr="Smoking with solid fill">
            <a:extLst>
              <a:ext uri="{FF2B5EF4-FFF2-40B4-BE49-F238E27FC236}">
                <a16:creationId xmlns:a16="http://schemas.microsoft.com/office/drawing/2014/main" id="{37815427-F1DF-3249-9CF4-7D1C6865F0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6619" y="4522157"/>
            <a:ext cx="914400" cy="914400"/>
          </a:xfrm>
          <a:prstGeom prst="rect">
            <a:avLst/>
          </a:prstGeom>
        </p:spPr>
      </p:pic>
      <p:pic>
        <p:nvPicPr>
          <p:cNvPr id="28" name="Graphic 27" descr="Flying Money with solid fill">
            <a:extLst>
              <a:ext uri="{FF2B5EF4-FFF2-40B4-BE49-F238E27FC236}">
                <a16:creationId xmlns:a16="http://schemas.microsoft.com/office/drawing/2014/main" id="{17B1C9A6-CC97-074F-ADB9-2B75A61C4A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9884" y="1228968"/>
            <a:ext cx="914400" cy="914400"/>
          </a:xfrm>
          <a:prstGeom prst="rect">
            <a:avLst/>
          </a:prstGeom>
        </p:spPr>
      </p:pic>
      <p:pic>
        <p:nvPicPr>
          <p:cNvPr id="31" name="Graphic 30" descr="Ruler with solid fill">
            <a:extLst>
              <a:ext uri="{FF2B5EF4-FFF2-40B4-BE49-F238E27FC236}">
                <a16:creationId xmlns:a16="http://schemas.microsoft.com/office/drawing/2014/main" id="{950FCB66-558B-F045-8B29-17F9413AFE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60640" y="4581927"/>
            <a:ext cx="914400" cy="914400"/>
          </a:xfrm>
          <a:prstGeom prst="rect">
            <a:avLst/>
          </a:prstGeom>
        </p:spPr>
      </p:pic>
      <p:pic>
        <p:nvPicPr>
          <p:cNvPr id="33" name="Graphic 32" descr="Children with solid fill">
            <a:extLst>
              <a:ext uri="{FF2B5EF4-FFF2-40B4-BE49-F238E27FC236}">
                <a16:creationId xmlns:a16="http://schemas.microsoft.com/office/drawing/2014/main" id="{1C99E00B-6948-C148-BBA4-4DD0FC7A98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9884" y="2905326"/>
            <a:ext cx="914400" cy="914400"/>
          </a:xfrm>
          <a:prstGeom prst="rect">
            <a:avLst/>
          </a:prstGeom>
        </p:spPr>
      </p:pic>
      <p:pic>
        <p:nvPicPr>
          <p:cNvPr id="35" name="Graphic 34" descr="Marker with solid fill">
            <a:extLst>
              <a:ext uri="{FF2B5EF4-FFF2-40B4-BE49-F238E27FC236}">
                <a16:creationId xmlns:a16="http://schemas.microsoft.com/office/drawing/2014/main" id="{F6D24199-8772-9848-AE32-70F00C583D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98351" y="2936045"/>
            <a:ext cx="914400" cy="914400"/>
          </a:xfrm>
          <a:prstGeom prst="rect">
            <a:avLst/>
          </a:prstGeom>
        </p:spPr>
      </p:pic>
      <p:pic>
        <p:nvPicPr>
          <p:cNvPr id="37" name="Graphic 36" descr="Globe with solid fill">
            <a:extLst>
              <a:ext uri="{FF2B5EF4-FFF2-40B4-BE49-F238E27FC236}">
                <a16:creationId xmlns:a16="http://schemas.microsoft.com/office/drawing/2014/main" id="{35D03C3B-0811-AD41-A70B-3437B2ABB2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95116" y="2876611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4ACBFD6-6FAE-FD48-BA16-88814F2E0835}"/>
              </a:ext>
            </a:extLst>
          </p:cNvPr>
          <p:cNvSpPr txBox="1"/>
          <p:nvPr/>
        </p:nvSpPr>
        <p:spPr>
          <a:xfrm>
            <a:off x="5588916" y="5663009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8A96D6-4C75-7240-AF62-836DE5699B3B}"/>
              </a:ext>
            </a:extLst>
          </p:cNvPr>
          <p:cNvSpPr txBox="1"/>
          <p:nvPr/>
        </p:nvSpPr>
        <p:spPr>
          <a:xfrm>
            <a:off x="5430364" y="384534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30B959-E16F-E847-98F3-00A2D6DE1C3D}"/>
              </a:ext>
            </a:extLst>
          </p:cNvPr>
          <p:cNvSpPr txBox="1"/>
          <p:nvPr/>
        </p:nvSpPr>
        <p:spPr>
          <a:xfrm>
            <a:off x="7420136" y="3864459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Offspring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BBF7B-3442-114C-B1EE-1E58D377D59F}"/>
              </a:ext>
            </a:extLst>
          </p:cNvPr>
          <p:cNvSpPr txBox="1"/>
          <p:nvPr/>
        </p:nvSpPr>
        <p:spPr>
          <a:xfrm>
            <a:off x="9995116" y="232550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Drink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EF9F1-DB6B-7844-9526-C10B1662E3FB}"/>
              </a:ext>
            </a:extLst>
          </p:cNvPr>
          <p:cNvSpPr txBox="1"/>
          <p:nvPr/>
        </p:nvSpPr>
        <p:spPr>
          <a:xfrm>
            <a:off x="9895913" y="386445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Ethnicity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AB02DF-FEC4-1F4A-B14C-6636CC8A94D2}"/>
              </a:ext>
            </a:extLst>
          </p:cNvPr>
          <p:cNvSpPr txBox="1"/>
          <p:nvPr/>
        </p:nvSpPr>
        <p:spPr>
          <a:xfrm>
            <a:off x="7676817" y="562903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6FCB4E-1E13-1242-8747-FE405A0A2F3E}"/>
              </a:ext>
            </a:extLst>
          </p:cNvPr>
          <p:cNvSpPr txBox="1"/>
          <p:nvPr/>
        </p:nvSpPr>
        <p:spPr>
          <a:xfrm>
            <a:off x="5328412" y="232073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Education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58107F-8E4A-9E45-9DD3-FC4F5A72C6E0}"/>
              </a:ext>
            </a:extLst>
          </p:cNvPr>
          <p:cNvSpPr txBox="1"/>
          <p:nvPr/>
        </p:nvSpPr>
        <p:spPr>
          <a:xfrm>
            <a:off x="7609063" y="232550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Income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558DFA-1847-C344-B0FB-B7E01EA77ABF}"/>
              </a:ext>
            </a:extLst>
          </p:cNvPr>
          <p:cNvSpPr txBox="1"/>
          <p:nvPr/>
        </p:nvSpPr>
        <p:spPr>
          <a:xfrm>
            <a:off x="9965822" y="5667582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Body Type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63E3E1-4605-C246-A38D-DBF8FA3CCAF6}"/>
              </a:ext>
            </a:extLst>
          </p:cNvPr>
          <p:cNvSpPr txBox="1"/>
          <p:nvPr/>
        </p:nvSpPr>
        <p:spPr>
          <a:xfrm>
            <a:off x="152399" y="584746"/>
            <a:ext cx="43481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Profile</a:t>
            </a:r>
          </a:p>
        </p:txBody>
      </p:sp>
      <p:sp>
        <p:nvSpPr>
          <p:cNvPr id="36" name="Round Diagonal Corner Rectangle 35">
            <a:extLst>
              <a:ext uri="{FF2B5EF4-FFF2-40B4-BE49-F238E27FC236}">
                <a16:creationId xmlns:a16="http://schemas.microsoft.com/office/drawing/2014/main" id="{30F1AA3B-4E01-8044-A871-8F6CB1900512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1AEF24E1-A6A1-E54D-BA0C-CDCDADB760E4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F2D3FA09-5AEE-EE4B-B198-0EC0DA5E90AE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F46F4E50-1A42-4144-9403-C75B00EEB34F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41" name="Round Diagonal Corner Rectangle 40">
            <a:extLst>
              <a:ext uri="{FF2B5EF4-FFF2-40B4-BE49-F238E27FC236}">
                <a16:creationId xmlns:a16="http://schemas.microsoft.com/office/drawing/2014/main" id="{BF96CE7F-C264-6A47-828F-45E5BE840A29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pic>
        <p:nvPicPr>
          <p:cNvPr id="44" name="Graphic 43" descr="Address Book with solid fill">
            <a:extLst>
              <a:ext uri="{FF2B5EF4-FFF2-40B4-BE49-F238E27FC236}">
                <a16:creationId xmlns:a16="http://schemas.microsoft.com/office/drawing/2014/main" id="{0E04CD93-8857-264F-B545-449F68359C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08300" y="472363"/>
            <a:ext cx="1077727" cy="107772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4E45A02-CD9B-D743-AFA4-E91F362C203A}"/>
              </a:ext>
            </a:extLst>
          </p:cNvPr>
          <p:cNvSpPr/>
          <p:nvPr/>
        </p:nvSpPr>
        <p:spPr>
          <a:xfrm>
            <a:off x="4500562" y="584747"/>
            <a:ext cx="45719" cy="11656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B753440-8EA4-0E45-A01D-33441B4E6BC4}"/>
              </a:ext>
            </a:extLst>
          </p:cNvPr>
          <p:cNvSpPr/>
          <p:nvPr/>
        </p:nvSpPr>
        <p:spPr>
          <a:xfrm rot="5400000" flipH="1">
            <a:off x="2394244" y="-401616"/>
            <a:ext cx="45719" cy="42583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6DD1FB-4DA1-9E43-AF06-D6FE6339D5E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55436" b="4107"/>
          <a:stretch/>
        </p:blipFill>
        <p:spPr>
          <a:xfrm rot="597551">
            <a:off x="5247392" y="688023"/>
            <a:ext cx="1989810" cy="679636"/>
          </a:xfrm>
          <a:prstGeom prst="rect">
            <a:avLst/>
          </a:prstGeom>
          <a:noFill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AF21EC5-C2C8-2444-9C57-A3CCF8662D43}"/>
              </a:ext>
            </a:extLst>
          </p:cNvPr>
          <p:cNvSpPr txBox="1"/>
          <p:nvPr/>
        </p:nvSpPr>
        <p:spPr>
          <a:xfrm>
            <a:off x="189691" y="2132507"/>
            <a:ext cx="43111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accent1"/>
              </a:solidFill>
            </a:endParaRPr>
          </a:p>
          <a:p>
            <a:endParaRPr lang="en-US" sz="2800" dirty="0">
              <a:solidFill>
                <a:schemeClr val="accent1"/>
              </a:solidFill>
            </a:endParaRP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-59,946 rows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-</a:t>
            </a:r>
            <a:r>
              <a:rPr lang="en-US" sz="2800" dirty="0" err="1">
                <a:solidFill>
                  <a:schemeClr val="accent1"/>
                </a:solidFill>
              </a:rPr>
              <a:t>DataSource</a:t>
            </a:r>
            <a:r>
              <a:rPr lang="en-US" sz="2800" dirty="0">
                <a:solidFill>
                  <a:schemeClr val="accent1"/>
                </a:solidFill>
              </a:rPr>
              <a:t>: Kaggle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-Mostly Categorical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-User inputted data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 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6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8F70-73FB-9B44-A617-14AD2BC2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733" y="3100221"/>
            <a:ext cx="4382521" cy="657558"/>
          </a:xfrm>
        </p:spPr>
        <p:txBody>
          <a:bodyPr/>
          <a:lstStyle/>
          <a:p>
            <a:pPr algn="ctr"/>
            <a:r>
              <a:rPr lang="en-US" sz="4400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AC488-4935-5B4A-882E-D834535802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0228" y="2545258"/>
            <a:ext cx="4880300" cy="3314700"/>
          </a:xfrm>
        </p:spPr>
        <p:txBody>
          <a:bodyPr>
            <a:normAutofit/>
          </a:bodyPr>
          <a:lstStyle/>
          <a:p>
            <a:r>
              <a:rPr lang="en-US" sz="2800" b="1" dirty="0"/>
              <a:t>Can the general habits and demographics of users be a good predictor of their </a:t>
            </a:r>
            <a:r>
              <a:rPr lang="en-US" sz="2800" b="1" dirty="0">
                <a:solidFill>
                  <a:schemeClr val="accent1"/>
                </a:solidFill>
              </a:rPr>
              <a:t>body type</a:t>
            </a:r>
            <a:r>
              <a:rPr lang="en-US" sz="2800" b="1" dirty="0"/>
              <a:t>?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F3B9198-C0F6-F640-8196-FCFA46B6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713" y="5983218"/>
            <a:ext cx="2154436" cy="989082"/>
          </a:xfrm>
          <a:prstGeom prst="rect">
            <a:avLst/>
          </a:prstGeom>
        </p:spPr>
      </p:pic>
      <p:pic>
        <p:nvPicPr>
          <p:cNvPr id="5" name="Content Placeholder 7" descr="Muscular arm with solid fill">
            <a:extLst>
              <a:ext uri="{FF2B5EF4-FFF2-40B4-BE49-F238E27FC236}">
                <a16:creationId xmlns:a16="http://schemas.microsoft.com/office/drawing/2014/main" id="{00973FA6-99F9-DD4D-9C06-8400D43CA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2506" y="2335923"/>
            <a:ext cx="1517722" cy="1528596"/>
          </a:xfrm>
          <a:prstGeom prst="rect">
            <a:avLst/>
          </a:prstGeom>
        </p:spPr>
      </p:pic>
      <p:pic>
        <p:nvPicPr>
          <p:cNvPr id="7" name="Content Placeholder 7" descr="Muscular arm with solid fill">
            <a:extLst>
              <a:ext uri="{FF2B5EF4-FFF2-40B4-BE49-F238E27FC236}">
                <a16:creationId xmlns:a16="http://schemas.microsoft.com/office/drawing/2014/main" id="{CEBBDE8E-0124-9749-AFF6-3F8A40056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0" y="2335923"/>
            <a:ext cx="1534259" cy="152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4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DF1A3E9-06FD-7A46-90C7-057A90E17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398" y="5966546"/>
            <a:ext cx="2190751" cy="10057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C2999A-F265-5442-B904-0EA22F2F51A2}"/>
              </a:ext>
            </a:extLst>
          </p:cNvPr>
          <p:cNvSpPr txBox="1"/>
          <p:nvPr/>
        </p:nvSpPr>
        <p:spPr>
          <a:xfrm>
            <a:off x="1044313" y="2594531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33FD9FBE-EB89-4741-9343-D4C685E35D39}"/>
              </a:ext>
            </a:extLst>
          </p:cNvPr>
          <p:cNvSpPr/>
          <p:nvPr/>
        </p:nvSpPr>
        <p:spPr>
          <a:xfrm>
            <a:off x="365524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68DEA4D-63F6-3749-B057-097475E5CA72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8CDDB3BF-0FC4-204D-A5CA-4E16FBB64BB7}"/>
              </a:ext>
            </a:extLst>
          </p:cNvPr>
          <p:cNvSpPr/>
          <p:nvPr/>
        </p:nvSpPr>
        <p:spPr>
          <a:xfrm>
            <a:off x="4792278" y="12814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D2FAA526-314C-8F47-8070-E3AFE9F10423}"/>
              </a:ext>
            </a:extLst>
          </p:cNvPr>
          <p:cNvSpPr/>
          <p:nvPr/>
        </p:nvSpPr>
        <p:spPr>
          <a:xfrm>
            <a:off x="9219032" y="-3939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48F130BF-6BA0-0641-B01E-089288E8BDA3}"/>
              </a:ext>
            </a:extLst>
          </p:cNvPr>
          <p:cNvSpPr/>
          <p:nvPr/>
        </p:nvSpPr>
        <p:spPr>
          <a:xfrm>
            <a:off x="7005655" y="0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A6538-B20A-4847-A5A8-9A64B94341F6}"/>
              </a:ext>
            </a:extLst>
          </p:cNvPr>
          <p:cNvSpPr txBox="1"/>
          <p:nvPr/>
        </p:nvSpPr>
        <p:spPr>
          <a:xfrm>
            <a:off x="1044313" y="2594531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chemeClr val="accent1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8164F288-D2BB-0E42-B5AA-40202DA39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0563" y="2109864"/>
            <a:ext cx="3078522" cy="90929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27193CF-9ADA-004B-9562-93DBBC01FF10}"/>
              </a:ext>
            </a:extLst>
          </p:cNvPr>
          <p:cNvSpPr txBox="1"/>
          <p:nvPr/>
        </p:nvSpPr>
        <p:spPr>
          <a:xfrm>
            <a:off x="152399" y="584746"/>
            <a:ext cx="43481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Cleaning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BC8A85-3A16-6142-B024-DD53828B2EAA}"/>
              </a:ext>
            </a:extLst>
          </p:cNvPr>
          <p:cNvSpPr txBox="1"/>
          <p:nvPr/>
        </p:nvSpPr>
        <p:spPr>
          <a:xfrm>
            <a:off x="254243" y="2165792"/>
            <a:ext cx="4348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Software: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809DE-7B0C-2244-8F88-430429091FA2}"/>
              </a:ext>
            </a:extLst>
          </p:cNvPr>
          <p:cNvSpPr/>
          <p:nvPr/>
        </p:nvSpPr>
        <p:spPr>
          <a:xfrm>
            <a:off x="536296" y="5003238"/>
            <a:ext cx="2924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30752"/>
                </a:solidFill>
              </a:rPr>
              <a:t>-Extracting, Converting,</a:t>
            </a:r>
          </a:p>
          <a:p>
            <a:r>
              <a:rPr lang="en-US" b="1" dirty="0">
                <a:solidFill>
                  <a:srgbClr val="130752"/>
                </a:solidFill>
              </a:rPr>
              <a:t>and Categorizing the dataset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D16B8-1E8C-674A-A158-22985E173701}"/>
              </a:ext>
            </a:extLst>
          </p:cNvPr>
          <p:cNvSpPr/>
          <p:nvPr/>
        </p:nvSpPr>
        <p:spPr>
          <a:xfrm>
            <a:off x="4386997" y="5007732"/>
            <a:ext cx="2924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30752"/>
                </a:solidFill>
              </a:rPr>
              <a:t>-Removing columns with high missing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A2C457-B1C8-1F48-B0C3-D33CB7590F34}"/>
              </a:ext>
            </a:extLst>
          </p:cNvPr>
          <p:cNvSpPr/>
          <p:nvPr/>
        </p:nvSpPr>
        <p:spPr>
          <a:xfrm>
            <a:off x="8101030" y="5007732"/>
            <a:ext cx="2924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30752"/>
                </a:solidFill>
              </a:rPr>
              <a:t>-Cleaning, grouping, and treating values</a:t>
            </a:r>
          </a:p>
        </p:txBody>
      </p:sp>
      <p:pic>
        <p:nvPicPr>
          <p:cNvPr id="51" name="Graphic 50" descr="Dry Cleaning with solid fill">
            <a:extLst>
              <a:ext uri="{FF2B5EF4-FFF2-40B4-BE49-F238E27FC236}">
                <a16:creationId xmlns:a16="http://schemas.microsoft.com/office/drawing/2014/main" id="{B14B1996-20FB-1447-A566-D0E501824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66720">
            <a:off x="4402797" y="269554"/>
            <a:ext cx="1335289" cy="133528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56" name="Picture 55" descr="Logo&#10;&#10;Description automatically generated">
            <a:extLst>
              <a:ext uri="{FF2B5EF4-FFF2-40B4-BE49-F238E27FC236}">
                <a16:creationId xmlns:a16="http://schemas.microsoft.com/office/drawing/2014/main" id="{AD7A8436-CB27-D045-B2E5-6480B6402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1273" y="5987910"/>
            <a:ext cx="2388880" cy="1096713"/>
          </a:xfrm>
          <a:prstGeom prst="rect">
            <a:avLst/>
          </a:prstGeom>
          <a:effectLst/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DD4A256B-0E84-E643-BBA1-EB36A769C1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5727" y="2477177"/>
            <a:ext cx="1831091" cy="730980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60F448EE-70ED-ED41-904A-924ADB4C08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6010" y="1904117"/>
            <a:ext cx="1812344" cy="730979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53505927-4282-D043-A286-002DF23604ED}"/>
              </a:ext>
            </a:extLst>
          </p:cNvPr>
          <p:cNvCxnSpPr>
            <a:cxnSpLocks/>
          </p:cNvCxnSpPr>
          <p:nvPr/>
        </p:nvCxnSpPr>
        <p:spPr>
          <a:xfrm>
            <a:off x="8752362" y="1934481"/>
            <a:ext cx="2865828" cy="1102792"/>
          </a:xfrm>
          <a:prstGeom prst="bentConnector3">
            <a:avLst>
              <a:gd name="adj1" fmla="val 80910"/>
            </a:avLst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Oil Rig with solid fill">
            <a:extLst>
              <a:ext uri="{FF2B5EF4-FFF2-40B4-BE49-F238E27FC236}">
                <a16:creationId xmlns:a16="http://schemas.microsoft.com/office/drawing/2014/main" id="{18B703C1-F8A3-9A42-AD28-26FA94AADB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229" y="3562172"/>
            <a:ext cx="1389109" cy="1389109"/>
          </a:xfrm>
          <a:prstGeom prst="rect">
            <a:avLst/>
          </a:prstGeom>
        </p:spPr>
      </p:pic>
      <p:pic>
        <p:nvPicPr>
          <p:cNvPr id="24" name="Graphic 23" descr="No Littering with solid fill">
            <a:extLst>
              <a:ext uri="{FF2B5EF4-FFF2-40B4-BE49-F238E27FC236}">
                <a16:creationId xmlns:a16="http://schemas.microsoft.com/office/drawing/2014/main" id="{E68D68E6-71E0-8948-93C2-737141C4ED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22815" y="3536474"/>
            <a:ext cx="1252538" cy="1252538"/>
          </a:xfrm>
          <a:prstGeom prst="rect">
            <a:avLst/>
          </a:prstGeom>
        </p:spPr>
      </p:pic>
      <p:pic>
        <p:nvPicPr>
          <p:cNvPr id="27" name="Graphic 26" descr="Adhesive Bandage with solid fill">
            <a:extLst>
              <a:ext uri="{FF2B5EF4-FFF2-40B4-BE49-F238E27FC236}">
                <a16:creationId xmlns:a16="http://schemas.microsoft.com/office/drawing/2014/main" id="{249B4D10-F1E1-B040-8E9A-A20CC04930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33800" y="3542004"/>
            <a:ext cx="1252538" cy="1252538"/>
          </a:xfrm>
          <a:prstGeom prst="rect">
            <a:avLst/>
          </a:prstGeom>
        </p:spPr>
      </p:pic>
      <p:pic>
        <p:nvPicPr>
          <p:cNvPr id="33" name="Graphic 32" descr="Oil Barrel with solid fill">
            <a:extLst>
              <a:ext uri="{FF2B5EF4-FFF2-40B4-BE49-F238E27FC236}">
                <a16:creationId xmlns:a16="http://schemas.microsoft.com/office/drawing/2014/main" id="{7E7CB211-33BB-2E45-AEF1-EF5D49D6ED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43802" y="3889168"/>
            <a:ext cx="914400" cy="914400"/>
          </a:xfrm>
          <a:prstGeom prst="rect">
            <a:avLst/>
          </a:prstGeom>
        </p:spPr>
      </p:pic>
      <p:sp>
        <p:nvSpPr>
          <p:cNvPr id="36" name="Striped Right Arrow 35">
            <a:extLst>
              <a:ext uri="{FF2B5EF4-FFF2-40B4-BE49-F238E27FC236}">
                <a16:creationId xmlns:a16="http://schemas.microsoft.com/office/drawing/2014/main" id="{8613489A-AD19-D64D-8A28-E914C414C773}"/>
              </a:ext>
            </a:extLst>
          </p:cNvPr>
          <p:cNvSpPr/>
          <p:nvPr/>
        </p:nvSpPr>
        <p:spPr>
          <a:xfrm>
            <a:off x="1837338" y="4256726"/>
            <a:ext cx="489142" cy="26333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89BEF2-6D55-4043-A7C6-006821827F76}"/>
              </a:ext>
            </a:extLst>
          </p:cNvPr>
          <p:cNvSpPr txBox="1"/>
          <p:nvPr/>
        </p:nvSpPr>
        <p:spPr>
          <a:xfrm>
            <a:off x="6817617" y="2248632"/>
            <a:ext cx="434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Packages:</a:t>
            </a:r>
          </a:p>
        </p:txBody>
      </p:sp>
    </p:spTree>
    <p:extLst>
      <p:ext uri="{BB962C8B-B14F-4D97-AF65-F5344CB8AC3E}">
        <p14:creationId xmlns:p14="http://schemas.microsoft.com/office/powerpoint/2010/main" val="90582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17BCC7-A169-AE4B-B01A-10662F02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226" y="5859958"/>
            <a:ext cx="2422923" cy="1112342"/>
          </a:xfrm>
          <a:prstGeom prst="rect">
            <a:avLst/>
          </a:prstGeom>
        </p:spPr>
      </p:pic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643DFF50-1EAC-6240-8AE5-6E884E989946}"/>
              </a:ext>
            </a:extLst>
          </p:cNvPr>
          <p:cNvSpPr/>
          <p:nvPr/>
        </p:nvSpPr>
        <p:spPr>
          <a:xfrm>
            <a:off x="383382" y="9162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EDD28043-F67E-A748-9DB8-E86F396C1682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A8BD715D-BFCD-B044-A249-654A66F7FFCD}"/>
              </a:ext>
            </a:extLst>
          </p:cNvPr>
          <p:cNvSpPr/>
          <p:nvPr/>
        </p:nvSpPr>
        <p:spPr>
          <a:xfrm>
            <a:off x="4792278" y="2243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8CE0E9A1-A993-414B-BA6A-3A142583D518}"/>
              </a:ext>
            </a:extLst>
          </p:cNvPr>
          <p:cNvSpPr/>
          <p:nvPr/>
        </p:nvSpPr>
        <p:spPr>
          <a:xfrm>
            <a:off x="9219032" y="-3652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0FF02E04-9D54-6D45-8704-F9ADF9957106}"/>
              </a:ext>
            </a:extLst>
          </p:cNvPr>
          <p:cNvSpPr/>
          <p:nvPr/>
        </p:nvSpPr>
        <p:spPr>
          <a:xfrm>
            <a:off x="7005655" y="3492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3ED3A-EADD-7141-819D-EE22845F0263}"/>
              </a:ext>
            </a:extLst>
          </p:cNvPr>
          <p:cNvSpPr txBox="1"/>
          <p:nvPr/>
        </p:nvSpPr>
        <p:spPr>
          <a:xfrm>
            <a:off x="84462" y="1970801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28A6A61-C6A4-FB42-A581-1D6DE7129E02}"/>
              </a:ext>
            </a:extLst>
          </p:cNvPr>
          <p:cNvSpPr txBox="1">
            <a:spLocks/>
          </p:cNvSpPr>
          <p:nvPr/>
        </p:nvSpPr>
        <p:spPr>
          <a:xfrm>
            <a:off x="4792278" y="2174875"/>
            <a:ext cx="303161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44AD4A-8F4B-9B4E-B46C-526628F5191E}"/>
              </a:ext>
            </a:extLst>
          </p:cNvPr>
          <p:cNvSpPr txBox="1"/>
          <p:nvPr/>
        </p:nvSpPr>
        <p:spPr>
          <a:xfrm>
            <a:off x="7426543" y="4182233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6F14D1-6D85-E740-9824-BDA9779FEE2D}"/>
              </a:ext>
            </a:extLst>
          </p:cNvPr>
          <p:cNvSpPr txBox="1">
            <a:spLocks/>
          </p:cNvSpPr>
          <p:nvPr/>
        </p:nvSpPr>
        <p:spPr>
          <a:xfrm>
            <a:off x="4792278" y="2174875"/>
            <a:ext cx="303161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/>
          </a:p>
        </p:txBody>
      </p:sp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D6A9EB10-340A-6A48-8C40-C034AEDFB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7397" y="799526"/>
            <a:ext cx="1703270" cy="17032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9B570A-9C52-1A47-BBEA-A668CEE9117A}"/>
              </a:ext>
            </a:extLst>
          </p:cNvPr>
          <p:cNvSpPr/>
          <p:nvPr/>
        </p:nvSpPr>
        <p:spPr>
          <a:xfrm>
            <a:off x="7481328" y="2412787"/>
            <a:ext cx="3525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-All of the data collected in one source</a:t>
            </a:r>
          </a:p>
          <a:p>
            <a:r>
              <a:rPr lang="en-US" b="1" dirty="0">
                <a:solidFill>
                  <a:srgbClr val="C00000"/>
                </a:solidFill>
              </a:rPr>
              <a:t>-San Francisco, California</a:t>
            </a:r>
          </a:p>
        </p:txBody>
      </p:sp>
      <p:pic>
        <p:nvPicPr>
          <p:cNvPr id="21" name="Graphic 20" descr="Children with solid fill">
            <a:extLst>
              <a:ext uri="{FF2B5EF4-FFF2-40B4-BE49-F238E27FC236}">
                <a16:creationId xmlns:a16="http://schemas.microsoft.com/office/drawing/2014/main" id="{30355652-25A9-9549-A1E7-52E3A63D1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4521" y="684737"/>
            <a:ext cx="1932847" cy="19328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288129-9E2D-2347-BBD8-551F9D2204E5}"/>
              </a:ext>
            </a:extLst>
          </p:cNvPr>
          <p:cNvSpPr txBox="1"/>
          <p:nvPr/>
        </p:nvSpPr>
        <p:spPr>
          <a:xfrm>
            <a:off x="1491749" y="665967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Number of Offspring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A8C61B-A608-FE43-A5CD-BC4C99B68612}"/>
              </a:ext>
            </a:extLst>
          </p:cNvPr>
          <p:cNvSpPr txBox="1"/>
          <p:nvPr/>
        </p:nvSpPr>
        <p:spPr>
          <a:xfrm>
            <a:off x="8624775" y="59127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31E25-CEFC-B544-943D-7C0FADB82B71}"/>
              </a:ext>
            </a:extLst>
          </p:cNvPr>
          <p:cNvSpPr/>
          <p:nvPr/>
        </p:nvSpPr>
        <p:spPr>
          <a:xfrm>
            <a:off x="1304238" y="2422642"/>
            <a:ext cx="3525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-Almost 60% of this data was missing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3702C3-9BA4-4140-A413-C906249D1B41}"/>
              </a:ext>
            </a:extLst>
          </p:cNvPr>
          <p:cNvSpPr/>
          <p:nvPr/>
        </p:nvSpPr>
        <p:spPr>
          <a:xfrm>
            <a:off x="176827" y="3394891"/>
            <a:ext cx="5710826" cy="2181106"/>
          </a:xfrm>
          <a:prstGeom prst="roundRect">
            <a:avLst/>
          </a:prstGeom>
          <a:solidFill>
            <a:srgbClr val="F8F6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B21C3A9-581E-4942-8380-D9753E236D2E}"/>
              </a:ext>
            </a:extLst>
          </p:cNvPr>
          <p:cNvSpPr/>
          <p:nvPr/>
        </p:nvSpPr>
        <p:spPr>
          <a:xfrm>
            <a:off x="6332608" y="3393495"/>
            <a:ext cx="5710826" cy="2181106"/>
          </a:xfrm>
          <a:prstGeom prst="roundRect">
            <a:avLst/>
          </a:prstGeom>
          <a:solidFill>
            <a:srgbClr val="FE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Table&#10;&#10;Description automatically generated">
            <a:extLst>
              <a:ext uri="{FF2B5EF4-FFF2-40B4-BE49-F238E27FC236}">
                <a16:creationId xmlns:a16="http://schemas.microsoft.com/office/drawing/2014/main" id="{CCBF93E3-15BC-7142-BFA7-446EC94CAD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778"/>
          <a:stretch/>
        </p:blipFill>
        <p:spPr>
          <a:xfrm>
            <a:off x="1914525" y="3792076"/>
            <a:ext cx="3194173" cy="1695691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3B645CEC-EBF9-C248-B97A-EC4229334E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29" y="3464906"/>
            <a:ext cx="5151438" cy="15040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241EB2-2CE7-2345-B389-113976995662}"/>
              </a:ext>
            </a:extLst>
          </p:cNvPr>
          <p:cNvSpPr/>
          <p:nvPr/>
        </p:nvSpPr>
        <p:spPr>
          <a:xfrm>
            <a:off x="2897179" y="5768953"/>
            <a:ext cx="68708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Therefore: </a:t>
            </a:r>
            <a:r>
              <a:rPr lang="en-US" sz="2800" dirty="0"/>
              <a:t>Some columns were </a:t>
            </a:r>
            <a:r>
              <a:rPr lang="en-US" sz="2800" b="1" dirty="0">
                <a:solidFill>
                  <a:srgbClr val="C00000"/>
                </a:solidFill>
              </a:rPr>
              <a:t>removed</a:t>
            </a:r>
            <a:r>
              <a:rPr lang="en-US" sz="2800" dirty="0"/>
              <a:t> included in the model</a:t>
            </a:r>
          </a:p>
        </p:txBody>
      </p:sp>
      <p:pic>
        <p:nvPicPr>
          <p:cNvPr id="32" name="Picture 31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BCD26DEB-2691-9440-9B04-39A6A73B14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2025" y="3643867"/>
            <a:ext cx="4154014" cy="1604960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760F0B5-3B47-1248-ACB1-7098A917EA77}"/>
              </a:ext>
            </a:extLst>
          </p:cNvPr>
          <p:cNvCxnSpPr>
            <a:cxnSpLocks/>
          </p:cNvCxnSpPr>
          <p:nvPr/>
        </p:nvCxnSpPr>
        <p:spPr>
          <a:xfrm>
            <a:off x="1731274" y="5834880"/>
            <a:ext cx="1165905" cy="219772"/>
          </a:xfrm>
          <a:prstGeom prst="bentConnector3">
            <a:avLst>
              <a:gd name="adj1" fmla="val 50000"/>
            </a:avLst>
          </a:prstGeom>
          <a:ln w="85725">
            <a:solidFill>
              <a:schemeClr val="tx1"/>
            </a:solidFill>
            <a:tailEnd type="triangle"/>
          </a:ln>
          <a:effectLst>
            <a:glow>
              <a:srgbClr val="7030A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No Littering with solid fill">
            <a:extLst>
              <a:ext uri="{FF2B5EF4-FFF2-40B4-BE49-F238E27FC236}">
                <a16:creationId xmlns:a16="http://schemas.microsoft.com/office/drawing/2014/main" id="{540FAD44-69C5-6F48-998D-4559C8A698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4775" y="5739945"/>
            <a:ext cx="954792" cy="95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5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17BCC7-A169-AE4B-B01A-10662F02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226" y="5859958"/>
            <a:ext cx="2422923" cy="1112342"/>
          </a:xfrm>
          <a:prstGeom prst="rect">
            <a:avLst/>
          </a:prstGeom>
        </p:spPr>
      </p:pic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643DFF50-1EAC-6240-8AE5-6E884E989946}"/>
              </a:ext>
            </a:extLst>
          </p:cNvPr>
          <p:cNvSpPr/>
          <p:nvPr/>
        </p:nvSpPr>
        <p:spPr>
          <a:xfrm>
            <a:off x="383382" y="9162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EDD28043-F67E-A748-9DB8-E86F396C1682}"/>
              </a:ext>
            </a:extLst>
          </p:cNvPr>
          <p:cNvSpPr/>
          <p:nvPr/>
        </p:nvSpPr>
        <p:spPr>
          <a:xfrm>
            <a:off x="2578901" y="12814"/>
            <a:ext cx="2190751" cy="4000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A8BD715D-BFCD-B044-A249-654A66F7FFCD}"/>
              </a:ext>
            </a:extLst>
          </p:cNvPr>
          <p:cNvSpPr/>
          <p:nvPr/>
        </p:nvSpPr>
        <p:spPr>
          <a:xfrm>
            <a:off x="4792278" y="2243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8CE0E9A1-A993-414B-BA6A-3A142583D518}"/>
              </a:ext>
            </a:extLst>
          </p:cNvPr>
          <p:cNvSpPr/>
          <p:nvPr/>
        </p:nvSpPr>
        <p:spPr>
          <a:xfrm>
            <a:off x="9219032" y="-3652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0FF02E04-9D54-6D45-8704-F9ADF9957106}"/>
              </a:ext>
            </a:extLst>
          </p:cNvPr>
          <p:cNvSpPr/>
          <p:nvPr/>
        </p:nvSpPr>
        <p:spPr>
          <a:xfrm>
            <a:off x="7005655" y="3492"/>
            <a:ext cx="2190751" cy="400050"/>
          </a:xfrm>
          <a:prstGeom prst="round2Diag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3ED3A-EADD-7141-819D-EE22845F0263}"/>
              </a:ext>
            </a:extLst>
          </p:cNvPr>
          <p:cNvSpPr txBox="1"/>
          <p:nvPr/>
        </p:nvSpPr>
        <p:spPr>
          <a:xfrm>
            <a:off x="84462" y="1970801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28A6A61-C6A4-FB42-A581-1D6DE7129E02}"/>
              </a:ext>
            </a:extLst>
          </p:cNvPr>
          <p:cNvSpPr txBox="1">
            <a:spLocks/>
          </p:cNvSpPr>
          <p:nvPr/>
        </p:nvSpPr>
        <p:spPr>
          <a:xfrm>
            <a:off x="4792278" y="2174875"/>
            <a:ext cx="3031617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44AD4A-8F4B-9B4E-B46C-526628F5191E}"/>
              </a:ext>
            </a:extLst>
          </p:cNvPr>
          <p:cNvSpPr txBox="1"/>
          <p:nvPr/>
        </p:nvSpPr>
        <p:spPr>
          <a:xfrm>
            <a:off x="7426543" y="4182233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288129-9E2D-2347-BBD8-551F9D2204E5}"/>
              </a:ext>
            </a:extLst>
          </p:cNvPr>
          <p:cNvSpPr txBox="1"/>
          <p:nvPr/>
        </p:nvSpPr>
        <p:spPr>
          <a:xfrm>
            <a:off x="1925940" y="709027"/>
            <a:ext cx="221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Education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31E25-CEFC-B544-943D-7C0FADB82B71}"/>
              </a:ext>
            </a:extLst>
          </p:cNvPr>
          <p:cNvSpPr/>
          <p:nvPr/>
        </p:nvSpPr>
        <p:spPr>
          <a:xfrm>
            <a:off x="833780" y="2112888"/>
            <a:ext cx="35254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-32 options for education</a:t>
            </a:r>
          </a:p>
          <a:p>
            <a:r>
              <a:rPr lang="en-US" b="1" dirty="0">
                <a:solidFill>
                  <a:schemeClr val="accent1"/>
                </a:solidFill>
              </a:rPr>
              <a:t>-Consolidated into “</a:t>
            </a:r>
            <a:r>
              <a:rPr lang="en-US" b="1" dirty="0"/>
              <a:t>Graduated</a:t>
            </a:r>
            <a:r>
              <a:rPr lang="en-US" b="1" dirty="0">
                <a:solidFill>
                  <a:schemeClr val="accent1"/>
                </a:solidFill>
              </a:rPr>
              <a:t>”, “</a:t>
            </a:r>
            <a:r>
              <a:rPr lang="en-US" b="1" dirty="0"/>
              <a:t>Studying</a:t>
            </a:r>
            <a:r>
              <a:rPr lang="en-US" b="1" dirty="0">
                <a:solidFill>
                  <a:schemeClr val="accent1"/>
                </a:solidFill>
              </a:rPr>
              <a:t>”, ”</a:t>
            </a:r>
            <a:r>
              <a:rPr lang="en-US" b="1" dirty="0"/>
              <a:t>Dropped out</a:t>
            </a:r>
            <a:r>
              <a:rPr lang="en-US" b="1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3702C3-9BA4-4140-A413-C906249D1B41}"/>
              </a:ext>
            </a:extLst>
          </p:cNvPr>
          <p:cNvSpPr/>
          <p:nvPr/>
        </p:nvSpPr>
        <p:spPr>
          <a:xfrm>
            <a:off x="176827" y="3394891"/>
            <a:ext cx="5710826" cy="2181106"/>
          </a:xfrm>
          <a:prstGeom prst="roundRect">
            <a:avLst/>
          </a:prstGeom>
          <a:solidFill>
            <a:srgbClr val="F8F6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B21C3A9-581E-4942-8380-D9753E236D2E}"/>
              </a:ext>
            </a:extLst>
          </p:cNvPr>
          <p:cNvSpPr/>
          <p:nvPr/>
        </p:nvSpPr>
        <p:spPr>
          <a:xfrm>
            <a:off x="6332608" y="3393495"/>
            <a:ext cx="5710826" cy="2181106"/>
          </a:xfrm>
          <a:prstGeom prst="roundRect">
            <a:avLst/>
          </a:prstGeom>
          <a:solidFill>
            <a:srgbClr val="FE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Content Placeholder 11" descr="Brain with solid fill">
            <a:extLst>
              <a:ext uri="{FF2B5EF4-FFF2-40B4-BE49-F238E27FC236}">
                <a16:creationId xmlns:a16="http://schemas.microsoft.com/office/drawing/2014/main" id="{72E06B8B-822D-E548-A540-17F34F299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5133" y="1020018"/>
            <a:ext cx="1011196" cy="1011196"/>
          </a:xfrm>
          <a:prstGeom prst="rect">
            <a:avLst/>
          </a:prstGeom>
        </p:spPr>
      </p:pic>
      <p:pic>
        <p:nvPicPr>
          <p:cNvPr id="33" name="Graphic 32" descr="Globe with solid fill">
            <a:extLst>
              <a:ext uri="{FF2B5EF4-FFF2-40B4-BE49-F238E27FC236}">
                <a16:creationId xmlns:a16="http://schemas.microsoft.com/office/drawing/2014/main" id="{CD7B5A78-A5BF-DE48-89E6-71B437C1F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6837" y="1106494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B070983-A618-7444-9A1C-CC637B3FC833}"/>
              </a:ext>
            </a:extLst>
          </p:cNvPr>
          <p:cNvSpPr txBox="1"/>
          <p:nvPr/>
        </p:nvSpPr>
        <p:spPr>
          <a:xfrm>
            <a:off x="8476929" y="709028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Ethnicity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16A0F9-74E9-2248-89B2-7022163BA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18" y="3486534"/>
            <a:ext cx="4917170" cy="1391397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3D7541-3700-184F-91C7-5BB568526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291" y="4904946"/>
            <a:ext cx="2443814" cy="61396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9544925-5440-DA47-8105-9EE73025FF11}"/>
              </a:ext>
            </a:extLst>
          </p:cNvPr>
          <p:cNvSpPr/>
          <p:nvPr/>
        </p:nvSpPr>
        <p:spPr>
          <a:xfrm>
            <a:off x="7084483" y="2050812"/>
            <a:ext cx="4353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- 217 different entries</a:t>
            </a:r>
          </a:p>
          <a:p>
            <a:r>
              <a:rPr lang="en-US" b="1" dirty="0">
                <a:solidFill>
                  <a:schemeClr val="accent1"/>
                </a:solidFill>
              </a:rPr>
              <a:t>- Combination of different ethnicities</a:t>
            </a:r>
          </a:p>
          <a:p>
            <a:r>
              <a:rPr lang="en-US" b="1" dirty="0">
                <a:solidFill>
                  <a:schemeClr val="accent1"/>
                </a:solidFill>
              </a:rPr>
              <a:t>- Took the first value, most representative  </a:t>
            </a:r>
          </a:p>
        </p:txBody>
      </p:sp>
      <p:pic>
        <p:nvPicPr>
          <p:cNvPr id="41" name="Picture 40" descr="Text, letter&#10;&#10;Description automatically generated">
            <a:extLst>
              <a:ext uri="{FF2B5EF4-FFF2-40B4-BE49-F238E27FC236}">
                <a16:creationId xmlns:a16="http://schemas.microsoft.com/office/drawing/2014/main" id="{D49BAD85-CCFB-434D-A84B-595932C70B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2977" r="37638" b="435"/>
          <a:stretch/>
        </p:blipFill>
        <p:spPr>
          <a:xfrm>
            <a:off x="6594170" y="3552150"/>
            <a:ext cx="5187701" cy="1117488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3A8E39B-D413-8D43-A50F-D1CB7CF83D75}"/>
              </a:ext>
            </a:extLst>
          </p:cNvPr>
          <p:cNvCxnSpPr>
            <a:cxnSpLocks/>
          </p:cNvCxnSpPr>
          <p:nvPr/>
        </p:nvCxnSpPr>
        <p:spPr>
          <a:xfrm>
            <a:off x="1667221" y="5031532"/>
            <a:ext cx="1165905" cy="219772"/>
          </a:xfrm>
          <a:prstGeom prst="bentConnector3">
            <a:avLst>
              <a:gd name="adj1" fmla="val 50000"/>
            </a:avLst>
          </a:prstGeom>
          <a:ln w="85725">
            <a:solidFill>
              <a:schemeClr val="accent1"/>
            </a:solidFill>
            <a:tailEnd type="triangle"/>
          </a:ln>
          <a:effectLst>
            <a:glow>
              <a:srgbClr val="7030A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8671C8F-DD06-334A-9156-F45AD2DB832E}"/>
              </a:ext>
            </a:extLst>
          </p:cNvPr>
          <p:cNvCxnSpPr>
            <a:cxnSpLocks/>
          </p:cNvCxnSpPr>
          <p:nvPr/>
        </p:nvCxnSpPr>
        <p:spPr>
          <a:xfrm>
            <a:off x="8053127" y="4993141"/>
            <a:ext cx="1165905" cy="219772"/>
          </a:xfrm>
          <a:prstGeom prst="bentConnector3">
            <a:avLst>
              <a:gd name="adj1" fmla="val 50000"/>
            </a:avLst>
          </a:prstGeom>
          <a:ln w="85725">
            <a:solidFill>
              <a:schemeClr val="accent1"/>
            </a:solidFill>
            <a:tailEnd type="triangle"/>
          </a:ln>
          <a:effectLst>
            <a:glow>
              <a:srgbClr val="7030A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34DF190-B008-1E42-B307-0A61657CDE8C}"/>
              </a:ext>
            </a:extLst>
          </p:cNvPr>
          <p:cNvSpPr/>
          <p:nvPr/>
        </p:nvSpPr>
        <p:spPr>
          <a:xfrm>
            <a:off x="9217939" y="4796135"/>
            <a:ext cx="2924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30752"/>
                </a:solidFill>
              </a:rPr>
              <a:t>-Consolidated to 6 options</a:t>
            </a:r>
          </a:p>
          <a:p>
            <a:endParaRPr lang="en-US" b="1" dirty="0">
              <a:solidFill>
                <a:srgbClr val="13075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E479C5-A162-0442-AD68-34C8F52469C3}"/>
              </a:ext>
            </a:extLst>
          </p:cNvPr>
          <p:cNvSpPr/>
          <p:nvPr/>
        </p:nvSpPr>
        <p:spPr>
          <a:xfrm>
            <a:off x="1925940" y="5771607"/>
            <a:ext cx="66611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Therefore: </a:t>
            </a:r>
            <a:r>
              <a:rPr lang="en-US" sz="2800" dirty="0"/>
              <a:t>Consolidating and treating variables will help improve the model</a:t>
            </a:r>
          </a:p>
        </p:txBody>
      </p:sp>
      <p:pic>
        <p:nvPicPr>
          <p:cNvPr id="29" name="Graphic 28" descr="Adhesive Bandage with solid fill">
            <a:extLst>
              <a:ext uri="{FF2B5EF4-FFF2-40B4-BE49-F238E27FC236}">
                <a16:creationId xmlns:a16="http://schemas.microsoft.com/office/drawing/2014/main" id="{5D7E2E97-F8A5-2B48-A1A0-1071D3F92F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87099" y="5762226"/>
            <a:ext cx="1023889" cy="10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01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3641</TotalTime>
  <Words>603</Words>
  <Application>Microsoft Macintosh PowerPoint</Application>
  <PresentationFormat>Widescreen</PresentationFormat>
  <Paragraphs>227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Andale Mono</vt:lpstr>
      <vt:lpstr>Arial</vt:lpstr>
      <vt:lpstr>Century Gothic</vt:lpstr>
      <vt:lpstr>Wingdings 2</vt:lpstr>
      <vt:lpstr>Quotable</vt:lpstr>
      <vt:lpstr>Azin Vahanian Harshal Vaza Garima Sharma Yichen Yao </vt:lpstr>
      <vt:lpstr>Agenda</vt:lpstr>
      <vt:lpstr>PowerPoint Presentation</vt:lpstr>
      <vt:lpstr>PowerPoint Presentation</vt:lpstr>
      <vt:lpstr>PowerPoint Presentation</vt:lpstr>
      <vt:lpstr>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80% Training</vt:lpstr>
      <vt:lpstr>Decision Tree, KNN, and Random forest</vt:lpstr>
      <vt:lpstr>Decision Tree: Best Accuracy</vt:lpstr>
      <vt:lpstr>Decision Tree Python vs Weka</vt:lpstr>
      <vt:lpstr>Top Variables Affecting Body Tpe</vt:lpstr>
      <vt:lpstr>Implications</vt:lpstr>
      <vt:lpstr>Q&amp;A</vt:lpstr>
      <vt:lpstr>Software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Azin Vahanian Harshal Vaza Garima Sharma Ki Song Yichen Yao </dc:title>
  <dc:creator>Harshal Vaza</dc:creator>
  <cp:lastModifiedBy>Harshal Vaza</cp:lastModifiedBy>
  <cp:revision>84</cp:revision>
  <dcterms:created xsi:type="dcterms:W3CDTF">2020-12-07T01:40:52Z</dcterms:created>
  <dcterms:modified xsi:type="dcterms:W3CDTF">2020-12-10T05:06:59Z</dcterms:modified>
</cp:coreProperties>
</file>